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405" r:id="rId3"/>
    <p:sldId id="406" r:id="rId4"/>
    <p:sldId id="407" r:id="rId5"/>
    <p:sldId id="408" r:id="rId6"/>
    <p:sldId id="410" r:id="rId7"/>
    <p:sldId id="411" r:id="rId8"/>
    <p:sldId id="412" r:id="rId9"/>
    <p:sldId id="413" r:id="rId10"/>
    <p:sldId id="449" r:id="rId11"/>
    <p:sldId id="450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6" r:id="rId25"/>
    <p:sldId id="397" r:id="rId26"/>
    <p:sldId id="398" r:id="rId27"/>
    <p:sldId id="402" r:id="rId28"/>
    <p:sldId id="399" r:id="rId29"/>
    <p:sldId id="400" r:id="rId30"/>
    <p:sldId id="401" r:id="rId31"/>
    <p:sldId id="414" r:id="rId32"/>
    <p:sldId id="403" r:id="rId33"/>
    <p:sldId id="416" r:id="rId34"/>
    <p:sldId id="415" r:id="rId35"/>
    <p:sldId id="417" r:id="rId36"/>
    <p:sldId id="418" r:id="rId37"/>
    <p:sldId id="419" r:id="rId38"/>
    <p:sldId id="420" r:id="rId39"/>
    <p:sldId id="422" r:id="rId40"/>
    <p:sldId id="424" r:id="rId41"/>
    <p:sldId id="425" r:id="rId42"/>
    <p:sldId id="442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6" r:id="rId53"/>
    <p:sldId id="437" r:id="rId54"/>
    <p:sldId id="447" r:id="rId55"/>
    <p:sldId id="443" r:id="rId56"/>
    <p:sldId id="439" r:id="rId57"/>
    <p:sldId id="440" r:id="rId58"/>
    <p:sldId id="441" r:id="rId59"/>
    <p:sldId id="444" r:id="rId60"/>
    <p:sldId id="445" r:id="rId61"/>
    <p:sldId id="44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405"/>
            <p14:sldId id="406"/>
            <p14:sldId id="407"/>
            <p14:sldId id="408"/>
            <p14:sldId id="410"/>
            <p14:sldId id="411"/>
            <p14:sldId id="412"/>
            <p14:sldId id="413"/>
            <p14:sldId id="449"/>
            <p14:sldId id="450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6"/>
            <p14:sldId id="397"/>
            <p14:sldId id="398"/>
            <p14:sldId id="402"/>
            <p14:sldId id="399"/>
            <p14:sldId id="400"/>
            <p14:sldId id="401"/>
            <p14:sldId id="414"/>
            <p14:sldId id="403"/>
            <p14:sldId id="416"/>
            <p14:sldId id="415"/>
            <p14:sldId id="417"/>
            <p14:sldId id="418"/>
            <p14:sldId id="419"/>
            <p14:sldId id="420"/>
            <p14:sldId id="422"/>
            <p14:sldId id="424"/>
            <p14:sldId id="425"/>
            <p14:sldId id="442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6"/>
            <p14:sldId id="437"/>
            <p14:sldId id="447"/>
            <p14:sldId id="443"/>
            <p14:sldId id="439"/>
            <p14:sldId id="440"/>
            <p14:sldId id="441"/>
            <p14:sldId id="444"/>
            <p14:sldId id="445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21CF08-CF0A-4143-91ED-FD33F22F1193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9587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8B820C-1BE3-47EA-88C8-0D9F1052022F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34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D8A24D-9788-4EDE-9132-1F449F1CE5C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22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EB0C6B-77D9-4750-819A-86DA068E860A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12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1251EB-D2B2-45B2-AE80-E6E761876173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8247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1E2B16-63F0-452A-93A3-135F3DF03018}" type="slidenum">
              <a:rPr lang="en-US" altLang="en-US" sz="1300"/>
              <a:pPr>
                <a:spcBef>
                  <a:spcPct val="0"/>
                </a:spcBef>
              </a:pPr>
              <a:t>31</a:t>
            </a:fld>
            <a:endParaRPr lang="en-US" altLang="en-US" sz="13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09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5FDC29-25AF-4650-960A-6A7436BFD43E}" type="slidenum">
              <a:rPr lang="en-US" altLang="en-US" sz="1300"/>
              <a:pPr>
                <a:spcBef>
                  <a:spcPct val="0"/>
                </a:spcBef>
              </a:pPr>
              <a:t>33</a:t>
            </a:fld>
            <a:endParaRPr lang="en-US" altLang="en-US" sz="130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As with vector analysis, the scope of raster analysis can be classified as local , neighborhood or global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13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Incompatible cell sized and boundaries can cause problems with multi-layer raster operations.  What cell value would you choose from layer 2 to combine with layer 1n and a portion of cell B is undefined.</a:t>
            </a:r>
          </a:p>
          <a:p>
            <a:endParaRPr lang="en-US" altLang="en-US" smtClean="0">
              <a:latin typeface="Arial" panose="020B0604020202020204" pitchFamily="34" charset="0"/>
            </a:endParaRPr>
          </a:p>
          <a:p>
            <a:r>
              <a:rPr lang="en-US" altLang="en-US" smtClean="0">
                <a:latin typeface="Arial" panose="020B0604020202020204" pitchFamily="34" charset="0"/>
              </a:rPr>
              <a:t>Ambiguities are best resolved by resampling prior to layer combination</a:t>
            </a:r>
          </a:p>
        </p:txBody>
      </p:sp>
    </p:spTree>
    <p:extLst>
      <p:ext uri="{BB962C8B-B14F-4D97-AF65-F5344CB8AC3E}">
        <p14:creationId xmlns:p14="http://schemas.microsoft.com/office/powerpoint/2010/main" val="1267730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46678D-F52F-4F24-955D-47C8490D3A24}" type="slidenum">
              <a:rPr lang="en-US" altLang="en-US" sz="1300"/>
              <a:pPr>
                <a:spcBef>
                  <a:spcPct val="0"/>
                </a:spcBef>
              </a:pPr>
              <a:t>35</a:t>
            </a:fld>
            <a:endParaRPr lang="en-US" altLang="en-US" sz="13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47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2C92D6-C207-4612-8456-EAC2677A7FD3}" type="slidenum">
              <a:rPr lang="en-US" altLang="en-US" sz="1300"/>
              <a:pPr>
                <a:spcBef>
                  <a:spcPct val="0"/>
                </a:spcBef>
              </a:pPr>
              <a:t>36</a:t>
            </a:fld>
            <a:endParaRPr lang="en-US" altLang="en-US" sz="13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521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CF6A27-139C-46FD-B99C-7D650E6BFC9B}" type="slidenum">
              <a:rPr lang="en-US" altLang="en-US" sz="1300"/>
              <a:pPr>
                <a:spcBef>
                  <a:spcPct val="0"/>
                </a:spcBef>
              </a:pPr>
              <a:t>37</a:t>
            </a:fld>
            <a:endParaRPr lang="en-US" altLang="en-US" sz="13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6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3EB38-ADF3-4908-84BA-8C13771AFD62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1767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4E1EA8-792C-49AF-B9A0-0E1F18440B5B}" type="slidenum">
              <a:rPr lang="en-US" altLang="en-US" sz="1300"/>
              <a:pPr>
                <a:spcBef>
                  <a:spcPct val="0"/>
                </a:spcBef>
              </a:pPr>
              <a:t>38</a:t>
            </a:fld>
            <a:endParaRPr lang="en-US" altLang="en-US" sz="13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42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652E9B-4401-459B-8B60-99E7E09900D0}" type="slidenum">
              <a:rPr lang="en-US" altLang="en-US" sz="1300"/>
              <a:pPr>
                <a:spcBef>
                  <a:spcPct val="0"/>
                </a:spcBef>
              </a:pPr>
              <a:t>39</a:t>
            </a:fld>
            <a:endParaRPr lang="en-US" altLang="en-US" sz="13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Raster reclassification assigns output values that depend on a specific st of input values.</a:t>
            </a:r>
          </a:p>
        </p:txBody>
      </p:sp>
    </p:spTree>
    <p:extLst>
      <p:ext uri="{BB962C8B-B14F-4D97-AF65-F5344CB8AC3E}">
        <p14:creationId xmlns:p14="http://schemas.microsoft.com/office/powerpoint/2010/main" val="1344226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4C7716-10A2-4AD4-B033-E8A49C2BB306}" type="slidenum">
              <a:rPr lang="en-US" altLang="en-US" sz="1300"/>
              <a:pPr>
                <a:spcBef>
                  <a:spcPct val="0"/>
                </a:spcBef>
              </a:pPr>
              <a:t>43</a:t>
            </a:fld>
            <a:endParaRPr lang="en-US" altLang="en-US" sz="13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171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34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346039-9192-4EAF-9A5C-D97696B79179}" type="slidenum">
              <a:rPr lang="en-US" altLang="en-US" sz="1300"/>
              <a:pPr>
                <a:spcBef>
                  <a:spcPct val="0"/>
                </a:spcBef>
              </a:pPr>
              <a:t>49</a:t>
            </a:fld>
            <a:endParaRPr lang="en-US" altLang="en-US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Vector neighborhoods are not well-defined and depends upon the size and shape of the feature and neighboring feature,  Raster neighborhood is better defined.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90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9A01FD-8832-4B6E-BFAC-50CBEC0627C5}" type="slidenum">
              <a:rPr lang="en-US" altLang="en-US" sz="1300"/>
              <a:pPr>
                <a:spcBef>
                  <a:spcPct val="0"/>
                </a:spcBef>
              </a:pPr>
              <a:t>50</a:t>
            </a:fld>
            <a:endParaRPr lang="en-US" altLang="en-US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80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6A206F-922B-4A9B-9A2B-ED795F7244E1}" type="slidenum">
              <a:rPr lang="en-US" altLang="en-US" sz="1300"/>
              <a:pPr>
                <a:spcBef>
                  <a:spcPct val="0"/>
                </a:spcBef>
              </a:pPr>
              <a:t>51</a:t>
            </a:fld>
            <a:endParaRPr lang="en-US" altLang="en-US" sz="13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655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6A206F-922B-4A9B-9A2B-ED795F7244E1}" type="slidenum">
              <a:rPr lang="en-US" altLang="en-US" sz="1300"/>
              <a:pPr>
                <a:spcBef>
                  <a:spcPct val="0"/>
                </a:spcBef>
              </a:pPr>
              <a:t>52</a:t>
            </a:fld>
            <a:endParaRPr lang="en-US" altLang="en-US" sz="13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37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>
                <a:latin typeface="Arial" panose="020B0604020202020204" pitchFamily="34" charset="0"/>
              </a:rPr>
              <a:t>Zonal operations apply functions based on defined regions or zones.</a:t>
            </a:r>
          </a:p>
        </p:txBody>
      </p:sp>
    </p:spTree>
    <p:extLst>
      <p:ext uri="{BB962C8B-B14F-4D97-AF65-F5344CB8AC3E}">
        <p14:creationId xmlns:p14="http://schemas.microsoft.com/office/powerpoint/2010/main" val="28105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3FB41-F420-4C0D-A03A-DD3C8A29E038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In the case of elevation, each cell contains a number that is the elevation of that cell.</a:t>
            </a:r>
          </a:p>
        </p:txBody>
      </p:sp>
    </p:spTree>
    <p:extLst>
      <p:ext uri="{BB962C8B-B14F-4D97-AF65-F5344CB8AC3E}">
        <p14:creationId xmlns:p14="http://schemas.microsoft.com/office/powerpoint/2010/main" val="701895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CCF31CE-D86A-4504-AB07-635A288E2B19}" type="slidenum">
              <a:rPr lang="en-US" altLang="en-US" sz="1300"/>
              <a:pPr>
                <a:spcBef>
                  <a:spcPct val="0"/>
                </a:spcBef>
              </a:pPr>
              <a:t>56</a:t>
            </a:fld>
            <a:endParaRPr lang="en-US" altLang="en-US" sz="13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163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7848D4-0F56-44CA-8EFB-EB06806A55CD}" type="slidenum">
              <a:rPr lang="en-US" altLang="en-US" sz="1300"/>
              <a:pPr>
                <a:spcBef>
                  <a:spcPct val="0"/>
                </a:spcBef>
              </a:pPr>
              <a:t>57</a:t>
            </a:fld>
            <a:endParaRPr lang="en-US" altLang="en-US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A cost surface is based on a fixed cost such as miles per gallon.</a:t>
            </a:r>
          </a:p>
        </p:txBody>
      </p:sp>
    </p:spTree>
    <p:extLst>
      <p:ext uri="{BB962C8B-B14F-4D97-AF65-F5344CB8AC3E}">
        <p14:creationId xmlns:p14="http://schemas.microsoft.com/office/powerpoint/2010/main" val="189670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4863" indent="-309563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382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335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28850" indent="-2476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860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432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004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57650" indent="-24765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117FA8-F3FA-42EB-B993-50F473F8A898}" type="slidenum">
              <a:rPr lang="en-US" altLang="en-US" sz="1300"/>
              <a:pPr>
                <a:spcBef>
                  <a:spcPct val="0"/>
                </a:spcBef>
              </a:pPr>
              <a:t>58</a:t>
            </a:fld>
            <a:endParaRPr lang="en-US" altLang="en-US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Variable cost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Total distance is 22.4/ 4 segments = 5.6</a:t>
            </a:r>
          </a:p>
        </p:txBody>
      </p:sp>
    </p:spTree>
    <p:extLst>
      <p:ext uri="{BB962C8B-B14F-4D97-AF65-F5344CB8AC3E}">
        <p14:creationId xmlns:p14="http://schemas.microsoft.com/office/powerpoint/2010/main" val="34106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062E5D-8AD1-45A8-9C8B-0A89BD2CB3E5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r>
              <a:rPr lang="en-US" altLang="en-US"/>
              <a:t>In this case, each cell contains a value which represents one particular type of land cover.</a:t>
            </a:r>
          </a:p>
        </p:txBody>
      </p:sp>
    </p:spTree>
    <p:extLst>
      <p:ext uri="{BB962C8B-B14F-4D97-AF65-F5344CB8AC3E}">
        <p14:creationId xmlns:p14="http://schemas.microsoft.com/office/powerpoint/2010/main" val="36104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DE11EC-B0A8-4BA3-8371-A75746788DA0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Missing values are represented by values which are software specific.</a:t>
            </a:r>
          </a:p>
          <a:p>
            <a:r>
              <a:rPr lang="en-US" altLang="en-US"/>
              <a:t>In the case of ArcInfo and ArcView, if you ever see a value of –9999, that indicates missing data.</a:t>
            </a:r>
          </a:p>
        </p:txBody>
      </p:sp>
    </p:spTree>
    <p:extLst>
      <p:ext uri="{BB962C8B-B14F-4D97-AF65-F5344CB8AC3E}">
        <p14:creationId xmlns:p14="http://schemas.microsoft.com/office/powerpoint/2010/main" val="3807612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8B62B-3A1A-4A63-9522-08A929DEF57F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3564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C1AF70-52E4-4632-8EB7-69A44A4D1E64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 altLang="en-US"/>
              <a:t>Here’s another example. You have 9 cells here overlain on top of some water and some grass. What value would you assign to </a:t>
            </a:r>
            <a:r>
              <a:rPr lang="en-US" altLang="en-US" b="1"/>
              <a:t>this </a:t>
            </a:r>
            <a:r>
              <a:rPr lang="en-US" altLang="en-US"/>
              <a:t>cell?</a:t>
            </a:r>
          </a:p>
          <a:p>
            <a:endParaRPr lang="en-US" altLang="en-US"/>
          </a:p>
          <a:p>
            <a:r>
              <a:rPr lang="en-US" altLang="en-US"/>
              <a:t>Well, here are three possible decision rules that you could use.</a:t>
            </a:r>
          </a:p>
          <a:p>
            <a:endParaRPr lang="en-US" altLang="en-US"/>
          </a:p>
          <a:p>
            <a:r>
              <a:rPr lang="en-US" altLang="en-US"/>
              <a:t>We will talk more about cell resolution when we get to satellite data.</a:t>
            </a:r>
          </a:p>
        </p:txBody>
      </p:sp>
    </p:spTree>
    <p:extLst>
      <p:ext uri="{BB962C8B-B14F-4D97-AF65-F5344CB8AC3E}">
        <p14:creationId xmlns:p14="http://schemas.microsoft.com/office/powerpoint/2010/main" val="2969810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E144DB-B9A9-4930-AB63-30AE89020E9C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r>
              <a:rPr lang="en-US" altLang="en-US"/>
              <a:t>This is just simple math.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1642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50D11E-8AA5-43B9-B9B5-C2FEB093BA8F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89950" tIns="44975" rIns="89950" bIns="4497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63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80838BCF-06CD-44B2-84E8-D2E5EB7062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414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esktop.arcgis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png"/><Relationship Id="rId4" Type="http://schemas.openxmlformats.org/officeDocument/2006/relationships/oleObject" Target="../embeddings/oleObject5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5.png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7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3.png"/><Relationship Id="rId4" Type="http://schemas.openxmlformats.org/officeDocument/2006/relationships/oleObject" Target="../embeddings/oleObject9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0.bin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992493"/>
            <a:ext cx="10020300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Applied Geographic Information Systems and GIS Programming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smtClean="0"/>
              <a:t>Day 4: </a:t>
            </a:r>
            <a:r>
              <a:rPr lang="en-US" sz="4000" dirty="0" smtClean="0"/>
              <a:t>Spatial Analysis using Raster Data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Learn what the operations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 Help in ArcGIS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87" y="2303593"/>
            <a:ext cx="8095562" cy="38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Learn what the operations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ArcGIS online documentation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http://desktop.arcgis.com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Search the tool</a:t>
            </a:r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19" y="3230561"/>
            <a:ext cx="10012762" cy="32004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36733" y="3471333"/>
            <a:ext cx="2760134" cy="529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1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Spatial Data Models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1"/>
            <a:ext cx="3792538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chemeClr val="accent2"/>
                </a:solidFill>
              </a:rPr>
              <a:t>Raster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sz="2400"/>
              <a:t>uses individual cells in a matrix, or grid, format to represent real world entities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solidFill>
                <a:srgbClr val="FF505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chemeClr val="accent2"/>
                </a:solidFill>
              </a:rPr>
              <a:t>Vector</a:t>
            </a:r>
            <a:r>
              <a:rPr lang="en-US" altLang="en-US">
                <a:solidFill>
                  <a:srgbClr val="000000"/>
                </a:solidFill>
              </a:rPr>
              <a:t> 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 sz="2400"/>
              <a:t>uses coordinates to store the shape of spatial data objects</a:t>
            </a:r>
          </a:p>
        </p:txBody>
      </p:sp>
      <p:pic>
        <p:nvPicPr>
          <p:cNvPr id="3076" name="Picture 4" descr="vec_ras_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8" y="1676401"/>
            <a:ext cx="4697412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89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Every cell has a </a:t>
            </a:r>
            <a:r>
              <a:rPr lang="en-US" altLang="en-US" b="1" dirty="0">
                <a:solidFill>
                  <a:schemeClr val="accent2"/>
                </a:solidFill>
              </a:rPr>
              <a:t>value</a:t>
            </a:r>
            <a:r>
              <a:rPr lang="en-US" altLang="en-US" dirty="0"/>
              <a:t>, even if it is a special value to indicate that there is “no data” or that data is “missing” at that </a:t>
            </a:r>
            <a:r>
              <a:rPr lang="en-US" altLang="en-US" dirty="0" smtClean="0"/>
              <a:t>location</a:t>
            </a:r>
          </a:p>
          <a:p>
            <a:pPr lvl="1"/>
            <a:r>
              <a:rPr lang="en-US" altLang="en-US" sz="3200" dirty="0" smtClean="0"/>
              <a:t>Be careful for the difference between </a:t>
            </a:r>
            <a:r>
              <a:rPr lang="en-US" altLang="en-US" sz="3200" b="1" dirty="0" smtClean="0"/>
              <a:t>0 </a:t>
            </a:r>
            <a:r>
              <a:rPr lang="en-US" altLang="en-US" sz="3200" dirty="0" smtClean="0"/>
              <a:t>and </a:t>
            </a:r>
            <a:r>
              <a:rPr lang="en-US" altLang="en-US" sz="3200" b="1" dirty="0" smtClean="0"/>
              <a:t>“no data”</a:t>
            </a:r>
            <a:endParaRPr lang="en-US" altLang="en-US" sz="3200" b="1" u="sng" dirty="0"/>
          </a:p>
          <a:p>
            <a:r>
              <a:rPr lang="en-US" altLang="en-US" dirty="0" smtClean="0"/>
              <a:t>The </a:t>
            </a:r>
            <a:r>
              <a:rPr lang="en-US" altLang="en-US" dirty="0"/>
              <a:t>values </a:t>
            </a:r>
            <a:r>
              <a:rPr lang="en-US" altLang="en-US" dirty="0" smtClean="0"/>
              <a:t>are usually numbers</a:t>
            </a:r>
            <a:r>
              <a:rPr lang="en-US" altLang="en-US" dirty="0"/>
              <a:t>, either:</a:t>
            </a:r>
          </a:p>
          <a:p>
            <a:pPr lvl="1"/>
            <a:r>
              <a:rPr lang="en-US" altLang="en-US" sz="3200" b="1" dirty="0" smtClean="0">
                <a:solidFill>
                  <a:schemeClr val="accent2"/>
                </a:solidFill>
              </a:rPr>
              <a:t>actual values</a:t>
            </a:r>
            <a:r>
              <a:rPr lang="en-US" altLang="en-US" sz="3200" dirty="0" smtClean="0"/>
              <a:t> </a:t>
            </a:r>
            <a:r>
              <a:rPr lang="en-US" altLang="en-US" sz="3200" b="1" u="sng" dirty="0" smtClean="0"/>
              <a:t>OR</a:t>
            </a:r>
          </a:p>
          <a:p>
            <a:pPr lvl="1"/>
            <a:r>
              <a:rPr lang="en-US" altLang="en-US" sz="3200" b="1" dirty="0" smtClean="0">
                <a:solidFill>
                  <a:schemeClr val="accent2"/>
                </a:solidFill>
              </a:rPr>
              <a:t>codes</a:t>
            </a:r>
            <a:r>
              <a:rPr lang="en-US" altLang="en-US" sz="3200" dirty="0" smtClean="0"/>
              <a:t> representing an </a:t>
            </a:r>
            <a:r>
              <a:rPr lang="en-US" altLang="en-US" sz="3200" b="1" dirty="0" smtClean="0">
                <a:solidFill>
                  <a:schemeClr val="accent2"/>
                </a:solidFill>
              </a:rPr>
              <a:t>attribute</a:t>
            </a:r>
          </a:p>
          <a:p>
            <a:pPr lvl="1"/>
            <a:endParaRPr lang="en-US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989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Cells - Absolute Values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905000" y="990600"/>
            <a:ext cx="8534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3200">
                <a:latin typeface="Times New Roman" panose="02020603050405020304" pitchFamily="18" charset="0"/>
              </a:rPr>
              <a:t>In this instance, the </a:t>
            </a: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value</a:t>
            </a:r>
            <a:r>
              <a:rPr lang="en-US" altLang="en-US" sz="3200">
                <a:latin typeface="Times New Roman" panose="02020603050405020304" pitchFamily="18" charset="0"/>
              </a:rPr>
              <a:t> of the cell represents the </a:t>
            </a: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value</a:t>
            </a:r>
            <a:r>
              <a:rPr lang="en-US" altLang="en-US" sz="3200">
                <a:latin typeface="Times New Roman" panose="02020603050405020304" pitchFamily="18" charset="0"/>
              </a:rPr>
              <a:t> of the phenomenon of interest, e.g. the elevation at that pixel location.</a:t>
            </a:r>
          </a:p>
        </p:txBody>
      </p:sp>
      <p:pic>
        <p:nvPicPr>
          <p:cNvPr id="12293" name="Picture 5" descr="s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62225"/>
            <a:ext cx="4267200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8093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Cells - Coded Values</a:t>
            </a:r>
          </a:p>
        </p:txBody>
      </p:sp>
      <p:pic>
        <p:nvPicPr>
          <p:cNvPr id="14339" name="Picture 3" descr="ra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19" y="2923048"/>
            <a:ext cx="4627562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396180" y="1143000"/>
            <a:ext cx="9753599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600" dirty="0">
                <a:latin typeface="Times New Roman" panose="02020603050405020304" pitchFamily="18" charset="0"/>
              </a:rPr>
              <a:t>Here, the </a:t>
            </a:r>
            <a:r>
              <a:rPr lang="en-US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values</a:t>
            </a:r>
            <a:r>
              <a:rPr lang="en-US" altLang="en-US" sz="2600" dirty="0">
                <a:latin typeface="Times New Roman" panose="02020603050405020304" pitchFamily="18" charset="0"/>
              </a:rPr>
              <a:t> stored in each cell are used as </a:t>
            </a:r>
            <a:r>
              <a:rPr lang="en-US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substitutes</a:t>
            </a:r>
            <a:r>
              <a:rPr lang="en-US" altLang="en-US" sz="2600" dirty="0">
                <a:latin typeface="Times New Roman" panose="02020603050405020304" pitchFamily="18" charset="0"/>
              </a:rPr>
              <a:t> for </a:t>
            </a:r>
            <a:r>
              <a:rPr lang="en-US" altLang="en-US" sz="2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categorical</a:t>
            </a:r>
            <a:r>
              <a:rPr lang="en-US" altLang="en-US" sz="2600" dirty="0">
                <a:latin typeface="Times New Roman" panose="02020603050405020304" pitchFamily="18" charset="0"/>
              </a:rPr>
              <a:t> data, e.g. land cover </a:t>
            </a:r>
            <a:r>
              <a:rPr lang="en-US" altLang="en-US" sz="2600" dirty="0" smtClean="0">
                <a:latin typeface="Times New Roman" panose="02020603050405020304" pitchFamily="18" charset="0"/>
              </a:rPr>
              <a:t>classes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600" dirty="0" smtClean="0">
                <a:latin typeface="Times New Roman" panose="02020603050405020304" pitchFamily="18" charset="0"/>
              </a:rPr>
              <a:t>These values represent land cover categories</a:t>
            </a:r>
            <a:endParaRPr lang="en-US" altLang="en-US" sz="2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981878"/>
              </p:ext>
            </p:extLst>
          </p:nvPr>
        </p:nvGraphicFramePr>
        <p:xfrm>
          <a:off x="8904748" y="3696152"/>
          <a:ext cx="2834968" cy="1840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7484">
                  <a:extLst>
                    <a:ext uri="{9D8B030D-6E8A-4147-A177-3AD203B41FA5}">
                      <a16:colId xmlns:a16="http://schemas.microsoft.com/office/drawing/2014/main" val="3630764306"/>
                    </a:ext>
                  </a:extLst>
                </a:gridCol>
                <a:gridCol w="1417484">
                  <a:extLst>
                    <a:ext uri="{9D8B030D-6E8A-4147-A177-3AD203B41FA5}">
                      <a16:colId xmlns:a16="http://schemas.microsoft.com/office/drawing/2014/main" val="849894497"/>
                    </a:ext>
                  </a:extLst>
                </a:gridCol>
              </a:tblGrid>
              <a:tr h="368119"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Land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570820"/>
                  </a:ext>
                </a:extLst>
              </a:tr>
              <a:tr h="368119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Built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58121"/>
                  </a:ext>
                </a:extLst>
              </a:tr>
              <a:tr h="368119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Water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422151"/>
                  </a:ext>
                </a:extLst>
              </a:tr>
              <a:tr h="368119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71618"/>
                  </a:ext>
                </a:extLst>
              </a:tr>
              <a:tr h="368119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Wetlands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065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929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r>
              <a:rPr lang="en-US" altLang="en-US"/>
              <a:t>Grids and missing data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2514601" y="5284789"/>
            <a:ext cx="7592960" cy="893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6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Missing data in raster are area that have no value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altLang="en-US" sz="2600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Usually because those areas have not being surveyed</a:t>
            </a:r>
            <a:endParaRPr lang="en-US" altLang="en-US" sz="26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37" y="1143000"/>
            <a:ext cx="5013314" cy="37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76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Cell Size &amp; Resolution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066800"/>
            <a:ext cx="7772400" cy="2743200"/>
          </a:xfrm>
        </p:spPr>
        <p:txBody>
          <a:bodyPr/>
          <a:lstStyle/>
          <a:p>
            <a:r>
              <a:rPr lang="en-US" altLang="en-US" sz="2400"/>
              <a:t>The </a:t>
            </a:r>
            <a:r>
              <a:rPr lang="en-US" altLang="en-US" sz="2400" b="1">
                <a:solidFill>
                  <a:schemeClr val="accent2"/>
                </a:solidFill>
              </a:rPr>
              <a:t>size</a:t>
            </a:r>
            <a:r>
              <a:rPr lang="en-US" altLang="en-US" sz="2400"/>
              <a:t> of the </a:t>
            </a:r>
            <a:r>
              <a:rPr lang="en-US" altLang="en-US" sz="2400" b="1">
                <a:solidFill>
                  <a:schemeClr val="accent2"/>
                </a:solidFill>
              </a:rPr>
              <a:t>cells</a:t>
            </a:r>
            <a:r>
              <a:rPr lang="en-US" altLang="en-US" sz="2400"/>
              <a:t> in the raster data model determines the </a:t>
            </a:r>
            <a:r>
              <a:rPr lang="en-US" altLang="en-US" sz="2400" b="1">
                <a:solidFill>
                  <a:schemeClr val="accent2"/>
                </a:solidFill>
              </a:rPr>
              <a:t>resolution</a:t>
            </a:r>
            <a:r>
              <a:rPr lang="en-US" altLang="en-US" sz="2400"/>
              <a:t> at which features can be represented</a:t>
            </a:r>
          </a:p>
          <a:p>
            <a:r>
              <a:rPr lang="en-US" altLang="en-US" sz="2400"/>
              <a:t>The resolution can have an effect on which features are represented in what locations: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2274888" y="3733801"/>
            <a:ext cx="2532062" cy="2524125"/>
            <a:chOff x="473" y="2352"/>
            <a:chExt cx="1595" cy="1590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617" y="2352"/>
              <a:ext cx="1329" cy="1303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38" name="Text Box 6"/>
            <p:cNvSpPr txBox="1">
              <a:spLocks noChangeArrowheads="1"/>
            </p:cNvSpPr>
            <p:nvPr/>
          </p:nvSpPr>
          <p:spPr bwMode="auto">
            <a:xfrm>
              <a:off x="473" y="3615"/>
              <a:ext cx="159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800">
                  <a:latin typeface="Times New Roman" panose="02020603050405020304" pitchFamily="18" charset="0"/>
                </a:rPr>
                <a:t>10 m Resolution</a:t>
              </a:r>
            </a:p>
          </p:txBody>
        </p:sp>
      </p:grp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7431088" y="3773488"/>
            <a:ext cx="2354262" cy="2482850"/>
            <a:chOff x="3721" y="2377"/>
            <a:chExt cx="1483" cy="1564"/>
          </a:xfrm>
        </p:grpSpPr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4028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4157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4285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4414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4542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4671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4799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4928" y="2377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4028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9" name="Rectangle 17"/>
            <p:cNvSpPr>
              <a:spLocks noChangeArrowheads="1"/>
            </p:cNvSpPr>
            <p:nvPr/>
          </p:nvSpPr>
          <p:spPr bwMode="auto">
            <a:xfrm>
              <a:off x="4157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>
              <a:off x="4285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>
              <a:off x="4414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0"/>
            <p:cNvSpPr>
              <a:spLocks noChangeArrowheads="1"/>
            </p:cNvSpPr>
            <p:nvPr/>
          </p:nvSpPr>
          <p:spPr bwMode="auto">
            <a:xfrm>
              <a:off x="4542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21"/>
            <p:cNvSpPr>
              <a:spLocks noChangeArrowheads="1"/>
            </p:cNvSpPr>
            <p:nvPr/>
          </p:nvSpPr>
          <p:spPr bwMode="auto">
            <a:xfrm>
              <a:off x="4671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22"/>
            <p:cNvSpPr>
              <a:spLocks noChangeArrowheads="1"/>
            </p:cNvSpPr>
            <p:nvPr/>
          </p:nvSpPr>
          <p:spPr bwMode="auto">
            <a:xfrm>
              <a:off x="4799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23"/>
            <p:cNvSpPr>
              <a:spLocks noChangeArrowheads="1"/>
            </p:cNvSpPr>
            <p:nvPr/>
          </p:nvSpPr>
          <p:spPr bwMode="auto">
            <a:xfrm>
              <a:off x="4928" y="250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24"/>
            <p:cNvSpPr>
              <a:spLocks noChangeArrowheads="1"/>
            </p:cNvSpPr>
            <p:nvPr/>
          </p:nvSpPr>
          <p:spPr bwMode="auto">
            <a:xfrm>
              <a:off x="4157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25"/>
            <p:cNvSpPr>
              <a:spLocks noChangeArrowheads="1"/>
            </p:cNvSpPr>
            <p:nvPr/>
          </p:nvSpPr>
          <p:spPr bwMode="auto">
            <a:xfrm>
              <a:off x="4285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26"/>
            <p:cNvSpPr>
              <a:spLocks noChangeArrowheads="1"/>
            </p:cNvSpPr>
            <p:nvPr/>
          </p:nvSpPr>
          <p:spPr bwMode="auto">
            <a:xfrm>
              <a:off x="4414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27"/>
            <p:cNvSpPr>
              <a:spLocks noChangeArrowheads="1"/>
            </p:cNvSpPr>
            <p:nvPr/>
          </p:nvSpPr>
          <p:spPr bwMode="auto">
            <a:xfrm>
              <a:off x="4542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8"/>
            <p:cNvSpPr>
              <a:spLocks noChangeArrowheads="1"/>
            </p:cNvSpPr>
            <p:nvPr/>
          </p:nvSpPr>
          <p:spPr bwMode="auto">
            <a:xfrm>
              <a:off x="4671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9"/>
            <p:cNvSpPr>
              <a:spLocks noChangeArrowheads="1"/>
            </p:cNvSpPr>
            <p:nvPr/>
          </p:nvSpPr>
          <p:spPr bwMode="auto">
            <a:xfrm>
              <a:off x="4799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2" name="Rectangle 30"/>
            <p:cNvSpPr>
              <a:spLocks noChangeArrowheads="1"/>
            </p:cNvSpPr>
            <p:nvPr/>
          </p:nvSpPr>
          <p:spPr bwMode="auto">
            <a:xfrm>
              <a:off x="4928" y="2626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3" name="Rectangle 31"/>
            <p:cNvSpPr>
              <a:spLocks noChangeArrowheads="1"/>
            </p:cNvSpPr>
            <p:nvPr/>
          </p:nvSpPr>
          <p:spPr bwMode="auto">
            <a:xfrm>
              <a:off x="4671" y="275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4" name="Rectangle 32"/>
            <p:cNvSpPr>
              <a:spLocks noChangeArrowheads="1"/>
            </p:cNvSpPr>
            <p:nvPr/>
          </p:nvSpPr>
          <p:spPr bwMode="auto">
            <a:xfrm>
              <a:off x="4799" y="275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5" name="Rectangle 33"/>
            <p:cNvSpPr>
              <a:spLocks noChangeArrowheads="1"/>
            </p:cNvSpPr>
            <p:nvPr/>
          </p:nvSpPr>
          <p:spPr bwMode="auto">
            <a:xfrm>
              <a:off x="4928" y="2751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6" name="Rectangle 34"/>
            <p:cNvSpPr>
              <a:spLocks noChangeArrowheads="1"/>
            </p:cNvSpPr>
            <p:nvPr/>
          </p:nvSpPr>
          <p:spPr bwMode="auto">
            <a:xfrm>
              <a:off x="4542" y="287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7" name="Rectangle 35"/>
            <p:cNvSpPr>
              <a:spLocks noChangeArrowheads="1"/>
            </p:cNvSpPr>
            <p:nvPr/>
          </p:nvSpPr>
          <p:spPr bwMode="auto">
            <a:xfrm>
              <a:off x="4671" y="287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8" name="Rectangle 36"/>
            <p:cNvSpPr>
              <a:spLocks noChangeArrowheads="1"/>
            </p:cNvSpPr>
            <p:nvPr/>
          </p:nvSpPr>
          <p:spPr bwMode="auto">
            <a:xfrm>
              <a:off x="4799" y="287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9" name="Rectangle 37"/>
            <p:cNvSpPr>
              <a:spLocks noChangeArrowheads="1"/>
            </p:cNvSpPr>
            <p:nvPr/>
          </p:nvSpPr>
          <p:spPr bwMode="auto">
            <a:xfrm>
              <a:off x="4928" y="287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0" name="Rectangle 38"/>
            <p:cNvSpPr>
              <a:spLocks noChangeArrowheads="1"/>
            </p:cNvSpPr>
            <p:nvPr/>
          </p:nvSpPr>
          <p:spPr bwMode="auto">
            <a:xfrm>
              <a:off x="4542" y="3000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1" name="Rectangle 39"/>
            <p:cNvSpPr>
              <a:spLocks noChangeArrowheads="1"/>
            </p:cNvSpPr>
            <p:nvPr/>
          </p:nvSpPr>
          <p:spPr bwMode="auto">
            <a:xfrm>
              <a:off x="4671" y="3000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Rectangle 40"/>
            <p:cNvSpPr>
              <a:spLocks noChangeArrowheads="1"/>
            </p:cNvSpPr>
            <p:nvPr/>
          </p:nvSpPr>
          <p:spPr bwMode="auto">
            <a:xfrm>
              <a:off x="4799" y="3000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Rectangle 41"/>
            <p:cNvSpPr>
              <a:spLocks noChangeArrowheads="1"/>
            </p:cNvSpPr>
            <p:nvPr/>
          </p:nvSpPr>
          <p:spPr bwMode="auto">
            <a:xfrm>
              <a:off x="4928" y="3000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4" name="Rectangle 42"/>
            <p:cNvSpPr>
              <a:spLocks noChangeArrowheads="1"/>
            </p:cNvSpPr>
            <p:nvPr/>
          </p:nvSpPr>
          <p:spPr bwMode="auto">
            <a:xfrm>
              <a:off x="4542" y="312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5" name="Rectangle 43"/>
            <p:cNvSpPr>
              <a:spLocks noChangeArrowheads="1"/>
            </p:cNvSpPr>
            <p:nvPr/>
          </p:nvSpPr>
          <p:spPr bwMode="auto">
            <a:xfrm>
              <a:off x="4671" y="312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Rectangle 44"/>
            <p:cNvSpPr>
              <a:spLocks noChangeArrowheads="1"/>
            </p:cNvSpPr>
            <p:nvPr/>
          </p:nvSpPr>
          <p:spPr bwMode="auto">
            <a:xfrm>
              <a:off x="4799" y="312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7" name="Rectangle 45"/>
            <p:cNvSpPr>
              <a:spLocks noChangeArrowheads="1"/>
            </p:cNvSpPr>
            <p:nvPr/>
          </p:nvSpPr>
          <p:spPr bwMode="auto">
            <a:xfrm>
              <a:off x="4928" y="3125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Rectangle 46"/>
            <p:cNvSpPr>
              <a:spLocks noChangeArrowheads="1"/>
            </p:cNvSpPr>
            <p:nvPr/>
          </p:nvSpPr>
          <p:spPr bwMode="auto">
            <a:xfrm>
              <a:off x="4542" y="324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Rectangle 47"/>
            <p:cNvSpPr>
              <a:spLocks noChangeArrowheads="1"/>
            </p:cNvSpPr>
            <p:nvPr/>
          </p:nvSpPr>
          <p:spPr bwMode="auto">
            <a:xfrm>
              <a:off x="4671" y="324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0" name="Rectangle 48"/>
            <p:cNvSpPr>
              <a:spLocks noChangeArrowheads="1"/>
            </p:cNvSpPr>
            <p:nvPr/>
          </p:nvSpPr>
          <p:spPr bwMode="auto">
            <a:xfrm>
              <a:off x="4799" y="324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Rectangle 49"/>
            <p:cNvSpPr>
              <a:spLocks noChangeArrowheads="1"/>
            </p:cNvSpPr>
            <p:nvPr/>
          </p:nvSpPr>
          <p:spPr bwMode="auto">
            <a:xfrm>
              <a:off x="4928" y="324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Rectangle 50"/>
            <p:cNvSpPr>
              <a:spLocks noChangeArrowheads="1"/>
            </p:cNvSpPr>
            <p:nvPr/>
          </p:nvSpPr>
          <p:spPr bwMode="auto">
            <a:xfrm>
              <a:off x="4542" y="3374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3" name="Rectangle 51"/>
            <p:cNvSpPr>
              <a:spLocks noChangeArrowheads="1"/>
            </p:cNvSpPr>
            <p:nvPr/>
          </p:nvSpPr>
          <p:spPr bwMode="auto">
            <a:xfrm>
              <a:off x="4671" y="3374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4" name="Rectangle 52"/>
            <p:cNvSpPr>
              <a:spLocks noChangeArrowheads="1"/>
            </p:cNvSpPr>
            <p:nvPr/>
          </p:nvSpPr>
          <p:spPr bwMode="auto">
            <a:xfrm>
              <a:off x="4799" y="3374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5" name="Rectangle 53"/>
            <p:cNvSpPr>
              <a:spLocks noChangeArrowheads="1"/>
            </p:cNvSpPr>
            <p:nvPr/>
          </p:nvSpPr>
          <p:spPr bwMode="auto">
            <a:xfrm>
              <a:off x="4928" y="3374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86" name="Group 54"/>
            <p:cNvGrpSpPr>
              <a:grpSpLocks/>
            </p:cNvGrpSpPr>
            <p:nvPr/>
          </p:nvGrpSpPr>
          <p:grpSpPr bwMode="auto">
            <a:xfrm>
              <a:off x="3772" y="3374"/>
              <a:ext cx="376" cy="237"/>
              <a:chOff x="3772" y="3088"/>
              <a:chExt cx="376" cy="237"/>
            </a:xfrm>
          </p:grpSpPr>
          <p:sp>
            <p:nvSpPr>
              <p:cNvPr id="18487" name="Rectangle 55"/>
              <p:cNvSpPr>
                <a:spLocks noChangeArrowheads="1"/>
              </p:cNvSpPr>
              <p:nvPr/>
            </p:nvSpPr>
            <p:spPr bwMode="auto">
              <a:xfrm>
                <a:off x="3772" y="3088"/>
                <a:ext cx="120" cy="112"/>
              </a:xfrm>
              <a:prstGeom prst="rect">
                <a:avLst/>
              </a:prstGeom>
              <a:solidFill>
                <a:srgbClr val="9966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8" name="Rectangle 56"/>
              <p:cNvSpPr>
                <a:spLocks noChangeArrowheads="1"/>
              </p:cNvSpPr>
              <p:nvPr/>
            </p:nvSpPr>
            <p:spPr bwMode="auto">
              <a:xfrm>
                <a:off x="3900" y="3088"/>
                <a:ext cx="120" cy="112"/>
              </a:xfrm>
              <a:prstGeom prst="rect">
                <a:avLst/>
              </a:prstGeom>
              <a:solidFill>
                <a:srgbClr val="9966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89" name="Rectangle 57"/>
              <p:cNvSpPr>
                <a:spLocks noChangeArrowheads="1"/>
              </p:cNvSpPr>
              <p:nvPr/>
            </p:nvSpPr>
            <p:spPr bwMode="auto">
              <a:xfrm>
                <a:off x="4028" y="3088"/>
                <a:ext cx="120" cy="112"/>
              </a:xfrm>
              <a:prstGeom prst="rect">
                <a:avLst/>
              </a:prstGeom>
              <a:solidFill>
                <a:srgbClr val="9966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0" name="Rectangle 58"/>
              <p:cNvSpPr>
                <a:spLocks noChangeArrowheads="1"/>
              </p:cNvSpPr>
              <p:nvPr/>
            </p:nvSpPr>
            <p:spPr bwMode="auto">
              <a:xfrm>
                <a:off x="3772" y="3213"/>
                <a:ext cx="120" cy="112"/>
              </a:xfrm>
              <a:prstGeom prst="rect">
                <a:avLst/>
              </a:prstGeom>
              <a:solidFill>
                <a:srgbClr val="9966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1" name="Rectangle 59"/>
              <p:cNvSpPr>
                <a:spLocks noChangeArrowheads="1"/>
              </p:cNvSpPr>
              <p:nvPr/>
            </p:nvSpPr>
            <p:spPr bwMode="auto">
              <a:xfrm>
                <a:off x="3900" y="3213"/>
                <a:ext cx="120" cy="112"/>
              </a:xfrm>
              <a:prstGeom prst="rect">
                <a:avLst/>
              </a:prstGeom>
              <a:solidFill>
                <a:srgbClr val="9966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492" name="Group 60"/>
            <p:cNvGrpSpPr>
              <a:grpSpLocks/>
            </p:cNvGrpSpPr>
            <p:nvPr/>
          </p:nvGrpSpPr>
          <p:grpSpPr bwMode="auto">
            <a:xfrm>
              <a:off x="3772" y="2377"/>
              <a:ext cx="890" cy="1234"/>
              <a:chOff x="3772" y="2091"/>
              <a:chExt cx="890" cy="1234"/>
            </a:xfrm>
          </p:grpSpPr>
          <p:sp>
            <p:nvSpPr>
              <p:cNvPr id="18493" name="Rectangle 61"/>
              <p:cNvSpPr>
                <a:spLocks noChangeArrowheads="1"/>
              </p:cNvSpPr>
              <p:nvPr/>
            </p:nvSpPr>
            <p:spPr bwMode="auto">
              <a:xfrm>
                <a:off x="3772" y="2091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4" name="Rectangle 62"/>
              <p:cNvSpPr>
                <a:spLocks noChangeArrowheads="1"/>
              </p:cNvSpPr>
              <p:nvPr/>
            </p:nvSpPr>
            <p:spPr bwMode="auto">
              <a:xfrm>
                <a:off x="3900" y="2091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5" name="Rectangle 63"/>
              <p:cNvSpPr>
                <a:spLocks noChangeArrowheads="1"/>
              </p:cNvSpPr>
              <p:nvPr/>
            </p:nvSpPr>
            <p:spPr bwMode="auto">
              <a:xfrm>
                <a:off x="3772" y="221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6" name="Rectangle 64"/>
              <p:cNvSpPr>
                <a:spLocks noChangeArrowheads="1"/>
              </p:cNvSpPr>
              <p:nvPr/>
            </p:nvSpPr>
            <p:spPr bwMode="auto">
              <a:xfrm>
                <a:off x="3900" y="221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7" name="Rectangle 65"/>
              <p:cNvSpPr>
                <a:spLocks noChangeArrowheads="1"/>
              </p:cNvSpPr>
              <p:nvPr/>
            </p:nvSpPr>
            <p:spPr bwMode="auto">
              <a:xfrm>
                <a:off x="3772" y="2340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8" name="Rectangle 66"/>
              <p:cNvSpPr>
                <a:spLocks noChangeArrowheads="1"/>
              </p:cNvSpPr>
              <p:nvPr/>
            </p:nvSpPr>
            <p:spPr bwMode="auto">
              <a:xfrm>
                <a:off x="3900" y="2340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9" name="Rectangle 67"/>
              <p:cNvSpPr>
                <a:spLocks noChangeArrowheads="1"/>
              </p:cNvSpPr>
              <p:nvPr/>
            </p:nvSpPr>
            <p:spPr bwMode="auto">
              <a:xfrm>
                <a:off x="4028" y="2340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0" name="Rectangle 68"/>
              <p:cNvSpPr>
                <a:spLocks noChangeArrowheads="1"/>
              </p:cNvSpPr>
              <p:nvPr/>
            </p:nvSpPr>
            <p:spPr bwMode="auto">
              <a:xfrm>
                <a:off x="3772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1" name="Rectangle 69"/>
              <p:cNvSpPr>
                <a:spLocks noChangeArrowheads="1"/>
              </p:cNvSpPr>
              <p:nvPr/>
            </p:nvSpPr>
            <p:spPr bwMode="auto">
              <a:xfrm>
                <a:off x="3900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2" name="Rectangle 70"/>
              <p:cNvSpPr>
                <a:spLocks noChangeArrowheads="1"/>
              </p:cNvSpPr>
              <p:nvPr/>
            </p:nvSpPr>
            <p:spPr bwMode="auto">
              <a:xfrm>
                <a:off x="4028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3" name="Rectangle 71"/>
              <p:cNvSpPr>
                <a:spLocks noChangeArrowheads="1"/>
              </p:cNvSpPr>
              <p:nvPr/>
            </p:nvSpPr>
            <p:spPr bwMode="auto">
              <a:xfrm>
                <a:off x="4157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4" name="Rectangle 72"/>
              <p:cNvSpPr>
                <a:spLocks noChangeArrowheads="1"/>
              </p:cNvSpPr>
              <p:nvPr/>
            </p:nvSpPr>
            <p:spPr bwMode="auto">
              <a:xfrm>
                <a:off x="4285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5" name="Rectangle 73"/>
              <p:cNvSpPr>
                <a:spLocks noChangeArrowheads="1"/>
              </p:cNvSpPr>
              <p:nvPr/>
            </p:nvSpPr>
            <p:spPr bwMode="auto">
              <a:xfrm>
                <a:off x="4414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6" name="Rectangle 74"/>
              <p:cNvSpPr>
                <a:spLocks noChangeArrowheads="1"/>
              </p:cNvSpPr>
              <p:nvPr/>
            </p:nvSpPr>
            <p:spPr bwMode="auto">
              <a:xfrm>
                <a:off x="4542" y="2465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7" name="Rectangle 75"/>
              <p:cNvSpPr>
                <a:spLocks noChangeArrowheads="1"/>
              </p:cNvSpPr>
              <p:nvPr/>
            </p:nvSpPr>
            <p:spPr bwMode="auto">
              <a:xfrm>
                <a:off x="3772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8" name="Rectangle 76"/>
              <p:cNvSpPr>
                <a:spLocks noChangeArrowheads="1"/>
              </p:cNvSpPr>
              <p:nvPr/>
            </p:nvSpPr>
            <p:spPr bwMode="auto">
              <a:xfrm>
                <a:off x="3900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9" name="Rectangle 77"/>
              <p:cNvSpPr>
                <a:spLocks noChangeArrowheads="1"/>
              </p:cNvSpPr>
              <p:nvPr/>
            </p:nvSpPr>
            <p:spPr bwMode="auto">
              <a:xfrm>
                <a:off x="4028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0" name="Rectangle 78"/>
              <p:cNvSpPr>
                <a:spLocks noChangeArrowheads="1"/>
              </p:cNvSpPr>
              <p:nvPr/>
            </p:nvSpPr>
            <p:spPr bwMode="auto">
              <a:xfrm>
                <a:off x="4157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1" name="Rectangle 79"/>
              <p:cNvSpPr>
                <a:spLocks noChangeArrowheads="1"/>
              </p:cNvSpPr>
              <p:nvPr/>
            </p:nvSpPr>
            <p:spPr bwMode="auto">
              <a:xfrm>
                <a:off x="4285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2" name="Rectangle 80"/>
              <p:cNvSpPr>
                <a:spLocks noChangeArrowheads="1"/>
              </p:cNvSpPr>
              <p:nvPr/>
            </p:nvSpPr>
            <p:spPr bwMode="auto">
              <a:xfrm>
                <a:off x="4414" y="258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3" name="Rectangle 81"/>
              <p:cNvSpPr>
                <a:spLocks noChangeArrowheads="1"/>
              </p:cNvSpPr>
              <p:nvPr/>
            </p:nvSpPr>
            <p:spPr bwMode="auto">
              <a:xfrm>
                <a:off x="3772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4" name="Rectangle 82"/>
              <p:cNvSpPr>
                <a:spLocks noChangeArrowheads="1"/>
              </p:cNvSpPr>
              <p:nvPr/>
            </p:nvSpPr>
            <p:spPr bwMode="auto">
              <a:xfrm>
                <a:off x="3900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5" name="Rectangle 83"/>
              <p:cNvSpPr>
                <a:spLocks noChangeArrowheads="1"/>
              </p:cNvSpPr>
              <p:nvPr/>
            </p:nvSpPr>
            <p:spPr bwMode="auto">
              <a:xfrm>
                <a:off x="4028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6" name="Rectangle 84"/>
              <p:cNvSpPr>
                <a:spLocks noChangeArrowheads="1"/>
              </p:cNvSpPr>
              <p:nvPr/>
            </p:nvSpPr>
            <p:spPr bwMode="auto">
              <a:xfrm>
                <a:off x="4157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7" name="Rectangle 85"/>
              <p:cNvSpPr>
                <a:spLocks noChangeArrowheads="1"/>
              </p:cNvSpPr>
              <p:nvPr/>
            </p:nvSpPr>
            <p:spPr bwMode="auto">
              <a:xfrm>
                <a:off x="4285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8" name="Rectangle 86"/>
              <p:cNvSpPr>
                <a:spLocks noChangeArrowheads="1"/>
              </p:cNvSpPr>
              <p:nvPr/>
            </p:nvSpPr>
            <p:spPr bwMode="auto">
              <a:xfrm>
                <a:off x="4414" y="2714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9" name="Rectangle 87"/>
              <p:cNvSpPr>
                <a:spLocks noChangeArrowheads="1"/>
              </p:cNvSpPr>
              <p:nvPr/>
            </p:nvSpPr>
            <p:spPr bwMode="auto">
              <a:xfrm>
                <a:off x="3772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0" name="Rectangle 88"/>
              <p:cNvSpPr>
                <a:spLocks noChangeArrowheads="1"/>
              </p:cNvSpPr>
              <p:nvPr/>
            </p:nvSpPr>
            <p:spPr bwMode="auto">
              <a:xfrm>
                <a:off x="3900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1" name="Rectangle 89"/>
              <p:cNvSpPr>
                <a:spLocks noChangeArrowheads="1"/>
              </p:cNvSpPr>
              <p:nvPr/>
            </p:nvSpPr>
            <p:spPr bwMode="auto">
              <a:xfrm>
                <a:off x="4028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2" name="Rectangle 90"/>
              <p:cNvSpPr>
                <a:spLocks noChangeArrowheads="1"/>
              </p:cNvSpPr>
              <p:nvPr/>
            </p:nvSpPr>
            <p:spPr bwMode="auto">
              <a:xfrm>
                <a:off x="4157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3" name="Rectangle 91"/>
              <p:cNvSpPr>
                <a:spLocks noChangeArrowheads="1"/>
              </p:cNvSpPr>
              <p:nvPr/>
            </p:nvSpPr>
            <p:spPr bwMode="auto">
              <a:xfrm>
                <a:off x="4285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4" name="Rectangle 92"/>
              <p:cNvSpPr>
                <a:spLocks noChangeArrowheads="1"/>
              </p:cNvSpPr>
              <p:nvPr/>
            </p:nvSpPr>
            <p:spPr bwMode="auto">
              <a:xfrm>
                <a:off x="4414" y="2839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5" name="Rectangle 93"/>
              <p:cNvSpPr>
                <a:spLocks noChangeArrowheads="1"/>
              </p:cNvSpPr>
              <p:nvPr/>
            </p:nvSpPr>
            <p:spPr bwMode="auto">
              <a:xfrm>
                <a:off x="3772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6" name="Rectangle 94"/>
              <p:cNvSpPr>
                <a:spLocks noChangeArrowheads="1"/>
              </p:cNvSpPr>
              <p:nvPr/>
            </p:nvSpPr>
            <p:spPr bwMode="auto">
              <a:xfrm>
                <a:off x="3900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7" name="Rectangle 95"/>
              <p:cNvSpPr>
                <a:spLocks noChangeArrowheads="1"/>
              </p:cNvSpPr>
              <p:nvPr/>
            </p:nvSpPr>
            <p:spPr bwMode="auto">
              <a:xfrm>
                <a:off x="4028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8" name="Rectangle 96"/>
              <p:cNvSpPr>
                <a:spLocks noChangeArrowheads="1"/>
              </p:cNvSpPr>
              <p:nvPr/>
            </p:nvSpPr>
            <p:spPr bwMode="auto">
              <a:xfrm>
                <a:off x="4157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9" name="Rectangle 97"/>
              <p:cNvSpPr>
                <a:spLocks noChangeArrowheads="1"/>
              </p:cNvSpPr>
              <p:nvPr/>
            </p:nvSpPr>
            <p:spPr bwMode="auto">
              <a:xfrm>
                <a:off x="4285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0" name="Rectangle 98"/>
              <p:cNvSpPr>
                <a:spLocks noChangeArrowheads="1"/>
              </p:cNvSpPr>
              <p:nvPr/>
            </p:nvSpPr>
            <p:spPr bwMode="auto">
              <a:xfrm>
                <a:off x="4414" y="296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1" name="Rectangle 99"/>
              <p:cNvSpPr>
                <a:spLocks noChangeArrowheads="1"/>
              </p:cNvSpPr>
              <p:nvPr/>
            </p:nvSpPr>
            <p:spPr bwMode="auto">
              <a:xfrm>
                <a:off x="4157" y="3088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2" name="Rectangle 100"/>
              <p:cNvSpPr>
                <a:spLocks noChangeArrowheads="1"/>
              </p:cNvSpPr>
              <p:nvPr/>
            </p:nvSpPr>
            <p:spPr bwMode="auto">
              <a:xfrm>
                <a:off x="4285" y="3088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3" name="Rectangle 101"/>
              <p:cNvSpPr>
                <a:spLocks noChangeArrowheads="1"/>
              </p:cNvSpPr>
              <p:nvPr/>
            </p:nvSpPr>
            <p:spPr bwMode="auto">
              <a:xfrm>
                <a:off x="4414" y="3088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4" name="Rectangle 102"/>
              <p:cNvSpPr>
                <a:spLocks noChangeArrowheads="1"/>
              </p:cNvSpPr>
              <p:nvPr/>
            </p:nvSpPr>
            <p:spPr bwMode="auto">
              <a:xfrm>
                <a:off x="4028" y="321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5" name="Rectangle 103"/>
              <p:cNvSpPr>
                <a:spLocks noChangeArrowheads="1"/>
              </p:cNvSpPr>
              <p:nvPr/>
            </p:nvSpPr>
            <p:spPr bwMode="auto">
              <a:xfrm>
                <a:off x="4157" y="321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6" name="Rectangle 104"/>
              <p:cNvSpPr>
                <a:spLocks noChangeArrowheads="1"/>
              </p:cNvSpPr>
              <p:nvPr/>
            </p:nvSpPr>
            <p:spPr bwMode="auto">
              <a:xfrm>
                <a:off x="4285" y="321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7" name="Rectangle 105"/>
              <p:cNvSpPr>
                <a:spLocks noChangeArrowheads="1"/>
              </p:cNvSpPr>
              <p:nvPr/>
            </p:nvSpPr>
            <p:spPr bwMode="auto">
              <a:xfrm>
                <a:off x="4414" y="3213"/>
                <a:ext cx="120" cy="112"/>
              </a:xfrm>
              <a:prstGeom prst="rect">
                <a:avLst/>
              </a:prstGeom>
              <a:solidFill>
                <a:srgbClr val="99FF99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538" name="Rectangle 106"/>
            <p:cNvSpPr>
              <a:spLocks noChangeArrowheads="1"/>
            </p:cNvSpPr>
            <p:nvPr/>
          </p:nvSpPr>
          <p:spPr bwMode="auto">
            <a:xfrm>
              <a:off x="4542" y="349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9" name="Rectangle 107"/>
            <p:cNvSpPr>
              <a:spLocks noChangeArrowheads="1"/>
            </p:cNvSpPr>
            <p:nvPr/>
          </p:nvSpPr>
          <p:spPr bwMode="auto">
            <a:xfrm>
              <a:off x="4671" y="349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0" name="Rectangle 108"/>
            <p:cNvSpPr>
              <a:spLocks noChangeArrowheads="1"/>
            </p:cNvSpPr>
            <p:nvPr/>
          </p:nvSpPr>
          <p:spPr bwMode="auto">
            <a:xfrm>
              <a:off x="4799" y="349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1" name="Rectangle 109"/>
            <p:cNvSpPr>
              <a:spLocks noChangeArrowheads="1"/>
            </p:cNvSpPr>
            <p:nvPr/>
          </p:nvSpPr>
          <p:spPr bwMode="auto">
            <a:xfrm>
              <a:off x="4928" y="3499"/>
              <a:ext cx="120" cy="112"/>
            </a:xfrm>
            <a:prstGeom prst="rect">
              <a:avLst/>
            </a:prstGeom>
            <a:solidFill>
              <a:srgbClr val="46D1E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2" name="Text Box 110"/>
            <p:cNvSpPr txBox="1">
              <a:spLocks noChangeArrowheads="1"/>
            </p:cNvSpPr>
            <p:nvPr/>
          </p:nvSpPr>
          <p:spPr bwMode="auto">
            <a:xfrm>
              <a:off x="3721" y="3614"/>
              <a:ext cx="14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800">
                  <a:latin typeface="Times New Roman" panose="02020603050405020304" pitchFamily="18" charset="0"/>
                </a:rPr>
                <a:t>1 m Resolution</a:t>
              </a:r>
            </a:p>
          </p:txBody>
        </p:sp>
      </p:grpSp>
      <p:grpSp>
        <p:nvGrpSpPr>
          <p:cNvPr id="18543" name="Group 111"/>
          <p:cNvGrpSpPr>
            <a:grpSpLocks/>
          </p:cNvGrpSpPr>
          <p:nvPr/>
        </p:nvGrpSpPr>
        <p:grpSpPr bwMode="auto">
          <a:xfrm>
            <a:off x="4927601" y="3741739"/>
            <a:ext cx="2354263" cy="2530475"/>
            <a:chOff x="2144" y="2357"/>
            <a:chExt cx="1483" cy="1594"/>
          </a:xfrm>
        </p:grpSpPr>
        <p:sp>
          <p:nvSpPr>
            <p:cNvPr id="18544" name="Rectangle 112"/>
            <p:cNvSpPr>
              <a:spLocks noChangeArrowheads="1"/>
            </p:cNvSpPr>
            <p:nvPr/>
          </p:nvSpPr>
          <p:spPr bwMode="auto">
            <a:xfrm>
              <a:off x="2888" y="2981"/>
              <a:ext cx="712" cy="668"/>
            </a:xfrm>
            <a:prstGeom prst="rect">
              <a:avLst/>
            </a:prstGeom>
            <a:solidFill>
              <a:srgbClr val="46D1E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5" name="Text Box 113"/>
            <p:cNvSpPr txBox="1">
              <a:spLocks noChangeArrowheads="1"/>
            </p:cNvSpPr>
            <p:nvPr/>
          </p:nvSpPr>
          <p:spPr bwMode="auto">
            <a:xfrm>
              <a:off x="2144" y="3624"/>
              <a:ext cx="148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7150" cmpd="thickThin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sz="2800">
                  <a:latin typeface="Times New Roman" panose="02020603050405020304" pitchFamily="18" charset="0"/>
                </a:rPr>
                <a:t>5 m Resolution</a:t>
              </a:r>
            </a:p>
          </p:txBody>
        </p:sp>
        <p:sp>
          <p:nvSpPr>
            <p:cNvPr id="18546" name="Rectangle 114"/>
            <p:cNvSpPr>
              <a:spLocks noChangeArrowheads="1"/>
            </p:cNvSpPr>
            <p:nvPr/>
          </p:nvSpPr>
          <p:spPr bwMode="auto">
            <a:xfrm>
              <a:off x="2888" y="2357"/>
              <a:ext cx="712" cy="668"/>
            </a:xfrm>
            <a:prstGeom prst="rect">
              <a:avLst/>
            </a:prstGeom>
            <a:solidFill>
              <a:srgbClr val="46D1E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7" name="Rectangle 115"/>
            <p:cNvSpPr>
              <a:spLocks noChangeArrowheads="1"/>
            </p:cNvSpPr>
            <p:nvPr/>
          </p:nvSpPr>
          <p:spPr bwMode="auto">
            <a:xfrm>
              <a:off x="2168" y="2981"/>
              <a:ext cx="712" cy="668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48" name="Rectangle 116"/>
            <p:cNvSpPr>
              <a:spLocks noChangeArrowheads="1"/>
            </p:cNvSpPr>
            <p:nvPr/>
          </p:nvSpPr>
          <p:spPr bwMode="auto">
            <a:xfrm>
              <a:off x="2168" y="2357"/>
              <a:ext cx="712" cy="668"/>
            </a:xfrm>
            <a:prstGeom prst="rect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736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Group 2"/>
          <p:cNvGraphicFramePr>
            <a:graphicFrameLocks noGrp="1"/>
          </p:cNvGraphicFramePr>
          <p:nvPr/>
        </p:nvGraphicFramePr>
        <p:xfrm>
          <a:off x="2667000" y="2286000"/>
          <a:ext cx="2438400" cy="2593340"/>
        </p:xfrm>
        <a:graphic>
          <a:graphicData uri="http://schemas.openxmlformats.org/drawingml/2006/table">
            <a:tbl>
              <a:tblPr/>
              <a:tblGrid>
                <a:gridCol w="487363">
                  <a:extLst>
                    <a:ext uri="{9D8B030D-6E8A-4147-A177-3AD203B41FA5}">
                      <a16:colId xmlns:a16="http://schemas.microsoft.com/office/drawing/2014/main" val="3339281574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3052658836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732185961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1334084468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3902995568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6507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5302755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346513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4402866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457592"/>
                  </a:ext>
                </a:extLst>
              </a:tr>
            </a:tbl>
          </a:graphicData>
        </a:graphic>
      </p:graphicFrame>
      <p:graphicFrame>
        <p:nvGraphicFramePr>
          <p:cNvPr id="22560" name="Group 32"/>
          <p:cNvGraphicFramePr>
            <a:graphicFrameLocks noGrp="1"/>
          </p:cNvGraphicFramePr>
          <p:nvPr/>
        </p:nvGraphicFramePr>
        <p:xfrm>
          <a:off x="7010400" y="2362200"/>
          <a:ext cx="2438400" cy="2593340"/>
        </p:xfrm>
        <a:graphic>
          <a:graphicData uri="http://schemas.openxmlformats.org/drawingml/2006/table">
            <a:tbl>
              <a:tblPr/>
              <a:tblGrid>
                <a:gridCol w="487363">
                  <a:extLst>
                    <a:ext uri="{9D8B030D-6E8A-4147-A177-3AD203B41FA5}">
                      <a16:colId xmlns:a16="http://schemas.microsoft.com/office/drawing/2014/main" val="3677216763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785684589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317984136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2306849905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315611701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9040795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304513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837134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260977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0335662"/>
                  </a:ext>
                </a:extLst>
              </a:tr>
            </a:tbl>
          </a:graphicData>
        </a:graphic>
      </p:graphicFrame>
      <p:grpSp>
        <p:nvGrpSpPr>
          <p:cNvPr id="22598" name="Group 70"/>
          <p:cNvGrpSpPr>
            <a:grpSpLocks/>
          </p:cNvGrpSpPr>
          <p:nvPr/>
        </p:nvGrpSpPr>
        <p:grpSpPr bwMode="auto">
          <a:xfrm>
            <a:off x="7467600" y="2362200"/>
            <a:ext cx="1524000" cy="2057400"/>
            <a:chOff x="3216" y="1488"/>
            <a:chExt cx="960" cy="1296"/>
          </a:xfrm>
        </p:grpSpPr>
        <p:sp>
          <p:nvSpPr>
            <p:cNvPr id="22599" name="Rectangle 71"/>
            <p:cNvSpPr>
              <a:spLocks noChangeArrowheads="1"/>
            </p:cNvSpPr>
            <p:nvPr/>
          </p:nvSpPr>
          <p:spPr bwMode="auto">
            <a:xfrm>
              <a:off x="3840" y="1488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0" name="Rectangle 72"/>
            <p:cNvSpPr>
              <a:spLocks noChangeArrowheads="1"/>
            </p:cNvSpPr>
            <p:nvPr/>
          </p:nvSpPr>
          <p:spPr bwMode="auto">
            <a:xfrm>
              <a:off x="3216" y="1824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1" name="Rectangle 73"/>
            <p:cNvSpPr>
              <a:spLocks noChangeArrowheads="1"/>
            </p:cNvSpPr>
            <p:nvPr/>
          </p:nvSpPr>
          <p:spPr bwMode="auto">
            <a:xfrm>
              <a:off x="3840" y="2112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02" name="Rectangle 74"/>
            <p:cNvSpPr>
              <a:spLocks noChangeArrowheads="1"/>
            </p:cNvSpPr>
            <p:nvPr/>
          </p:nvSpPr>
          <p:spPr bwMode="auto">
            <a:xfrm>
              <a:off x="3216" y="2448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603" name="Text Box 75"/>
          <p:cNvSpPr txBox="1">
            <a:spLocks noChangeArrowheads="1"/>
          </p:cNvSpPr>
          <p:nvPr/>
        </p:nvSpPr>
        <p:spPr bwMode="auto">
          <a:xfrm>
            <a:off x="4800600" y="1371600"/>
            <a:ext cx="27495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1 point =  1 cell</a:t>
            </a:r>
          </a:p>
        </p:txBody>
      </p:sp>
      <p:sp>
        <p:nvSpPr>
          <p:cNvPr id="22604" name="Text Box 76"/>
          <p:cNvSpPr txBox="1">
            <a:spLocks noChangeArrowheads="1"/>
          </p:cNvSpPr>
          <p:nvPr/>
        </p:nvSpPr>
        <p:spPr bwMode="auto">
          <a:xfrm>
            <a:off x="1905000" y="5105400"/>
            <a:ext cx="745013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What problems do we have here? </a:t>
            </a:r>
          </a:p>
          <a:p>
            <a:pPr>
              <a:buFontTx/>
              <a:buChar char="•"/>
            </a:pPr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2 points in single pixel</a:t>
            </a:r>
          </a:p>
          <a:p>
            <a:pPr>
              <a:buFontTx/>
              <a:buChar char="•"/>
            </a:pPr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Point on the boundary between 2 or more cells</a:t>
            </a:r>
          </a:p>
        </p:txBody>
      </p:sp>
      <p:sp>
        <p:nvSpPr>
          <p:cNvPr id="22605" name="Rectangle 77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 - Points</a:t>
            </a:r>
          </a:p>
        </p:txBody>
      </p:sp>
    </p:spTree>
    <p:extLst>
      <p:ext uri="{BB962C8B-B14F-4D97-AF65-F5344CB8AC3E}">
        <p14:creationId xmlns:p14="http://schemas.microsoft.com/office/powerpoint/2010/main" val="17716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Group 2"/>
          <p:cNvGraphicFramePr>
            <a:graphicFrameLocks noGrp="1"/>
          </p:cNvGraphicFramePr>
          <p:nvPr/>
        </p:nvGraphicFramePr>
        <p:xfrm>
          <a:off x="7010400" y="1752600"/>
          <a:ext cx="2438400" cy="2593340"/>
        </p:xfrm>
        <a:graphic>
          <a:graphicData uri="http://schemas.openxmlformats.org/drawingml/2006/table">
            <a:tbl>
              <a:tblPr/>
              <a:tblGrid>
                <a:gridCol w="487363">
                  <a:extLst>
                    <a:ext uri="{9D8B030D-6E8A-4147-A177-3AD203B41FA5}">
                      <a16:colId xmlns:a16="http://schemas.microsoft.com/office/drawing/2014/main" val="2364160705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1906833635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3842886147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1436377093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3986460111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083061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702431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266780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772245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6767955"/>
                  </a:ext>
                </a:extLst>
              </a:tr>
            </a:tbl>
          </a:graphicData>
        </a:graphic>
      </p:graphicFrame>
      <p:grpSp>
        <p:nvGrpSpPr>
          <p:cNvPr id="23592" name="Group 40"/>
          <p:cNvGrpSpPr>
            <a:grpSpLocks/>
          </p:cNvGrpSpPr>
          <p:nvPr/>
        </p:nvGrpSpPr>
        <p:grpSpPr bwMode="auto">
          <a:xfrm>
            <a:off x="2667000" y="1752600"/>
            <a:ext cx="2438400" cy="2590800"/>
            <a:chOff x="720" y="1440"/>
            <a:chExt cx="1536" cy="1632"/>
          </a:xfrm>
        </p:grpSpPr>
        <p:sp>
          <p:nvSpPr>
            <p:cNvPr id="23593" name="Rectangle 41"/>
            <p:cNvSpPr>
              <a:spLocks noChangeArrowheads="1"/>
            </p:cNvSpPr>
            <p:nvPr/>
          </p:nvSpPr>
          <p:spPr bwMode="auto">
            <a:xfrm>
              <a:off x="1949" y="274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4" name="Rectangle 42"/>
            <p:cNvSpPr>
              <a:spLocks noChangeArrowheads="1"/>
            </p:cNvSpPr>
            <p:nvPr/>
          </p:nvSpPr>
          <p:spPr bwMode="auto">
            <a:xfrm>
              <a:off x="1642" y="274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5" name="Rectangle 43"/>
            <p:cNvSpPr>
              <a:spLocks noChangeArrowheads="1"/>
            </p:cNvSpPr>
            <p:nvPr/>
          </p:nvSpPr>
          <p:spPr bwMode="auto">
            <a:xfrm>
              <a:off x="1334" y="2744"/>
              <a:ext cx="30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6" name="Rectangle 44"/>
            <p:cNvSpPr>
              <a:spLocks noChangeArrowheads="1"/>
            </p:cNvSpPr>
            <p:nvPr/>
          </p:nvSpPr>
          <p:spPr bwMode="auto">
            <a:xfrm>
              <a:off x="1027" y="274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7" name="Rectangle 45"/>
            <p:cNvSpPr>
              <a:spLocks noChangeArrowheads="1"/>
            </p:cNvSpPr>
            <p:nvPr/>
          </p:nvSpPr>
          <p:spPr bwMode="auto">
            <a:xfrm>
              <a:off x="720" y="274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8" name="Rectangle 46"/>
            <p:cNvSpPr>
              <a:spLocks noChangeArrowheads="1"/>
            </p:cNvSpPr>
            <p:nvPr/>
          </p:nvSpPr>
          <p:spPr bwMode="auto">
            <a:xfrm>
              <a:off x="1949" y="241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599" name="Rectangle 47"/>
            <p:cNvSpPr>
              <a:spLocks noChangeArrowheads="1"/>
            </p:cNvSpPr>
            <p:nvPr/>
          </p:nvSpPr>
          <p:spPr bwMode="auto">
            <a:xfrm>
              <a:off x="1642" y="241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0" name="Rectangle 48"/>
            <p:cNvSpPr>
              <a:spLocks noChangeArrowheads="1"/>
            </p:cNvSpPr>
            <p:nvPr/>
          </p:nvSpPr>
          <p:spPr bwMode="auto">
            <a:xfrm>
              <a:off x="1334" y="2418"/>
              <a:ext cx="3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1" name="Rectangle 49"/>
            <p:cNvSpPr>
              <a:spLocks noChangeArrowheads="1"/>
            </p:cNvSpPr>
            <p:nvPr/>
          </p:nvSpPr>
          <p:spPr bwMode="auto">
            <a:xfrm>
              <a:off x="1027" y="241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2" name="Rectangle 50"/>
            <p:cNvSpPr>
              <a:spLocks noChangeArrowheads="1"/>
            </p:cNvSpPr>
            <p:nvPr/>
          </p:nvSpPr>
          <p:spPr bwMode="auto">
            <a:xfrm>
              <a:off x="720" y="241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3" name="Rectangle 51"/>
            <p:cNvSpPr>
              <a:spLocks noChangeArrowheads="1"/>
            </p:cNvSpPr>
            <p:nvPr/>
          </p:nvSpPr>
          <p:spPr bwMode="auto">
            <a:xfrm>
              <a:off x="1949" y="209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4" name="Rectangle 52"/>
            <p:cNvSpPr>
              <a:spLocks noChangeArrowheads="1"/>
            </p:cNvSpPr>
            <p:nvPr/>
          </p:nvSpPr>
          <p:spPr bwMode="auto">
            <a:xfrm>
              <a:off x="1642" y="209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5" name="Rectangle 53"/>
            <p:cNvSpPr>
              <a:spLocks noChangeArrowheads="1"/>
            </p:cNvSpPr>
            <p:nvPr/>
          </p:nvSpPr>
          <p:spPr bwMode="auto">
            <a:xfrm>
              <a:off x="1334" y="2092"/>
              <a:ext cx="3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6" name="Rectangle 54"/>
            <p:cNvSpPr>
              <a:spLocks noChangeArrowheads="1"/>
            </p:cNvSpPr>
            <p:nvPr/>
          </p:nvSpPr>
          <p:spPr bwMode="auto">
            <a:xfrm>
              <a:off x="1027" y="209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7" name="Rectangle 55"/>
            <p:cNvSpPr>
              <a:spLocks noChangeArrowheads="1"/>
            </p:cNvSpPr>
            <p:nvPr/>
          </p:nvSpPr>
          <p:spPr bwMode="auto">
            <a:xfrm>
              <a:off x="720" y="209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8" name="Rectangle 56"/>
            <p:cNvSpPr>
              <a:spLocks noChangeArrowheads="1"/>
            </p:cNvSpPr>
            <p:nvPr/>
          </p:nvSpPr>
          <p:spPr bwMode="auto">
            <a:xfrm>
              <a:off x="1949" y="176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09" name="Rectangle 57"/>
            <p:cNvSpPr>
              <a:spLocks noChangeArrowheads="1"/>
            </p:cNvSpPr>
            <p:nvPr/>
          </p:nvSpPr>
          <p:spPr bwMode="auto">
            <a:xfrm>
              <a:off x="1642" y="176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0" name="Rectangle 58"/>
            <p:cNvSpPr>
              <a:spLocks noChangeArrowheads="1"/>
            </p:cNvSpPr>
            <p:nvPr/>
          </p:nvSpPr>
          <p:spPr bwMode="auto">
            <a:xfrm>
              <a:off x="1334" y="1766"/>
              <a:ext cx="3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1" name="Rectangle 59"/>
            <p:cNvSpPr>
              <a:spLocks noChangeArrowheads="1"/>
            </p:cNvSpPr>
            <p:nvPr/>
          </p:nvSpPr>
          <p:spPr bwMode="auto">
            <a:xfrm>
              <a:off x="1027" y="176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2" name="Rectangle 60"/>
            <p:cNvSpPr>
              <a:spLocks noChangeArrowheads="1"/>
            </p:cNvSpPr>
            <p:nvPr/>
          </p:nvSpPr>
          <p:spPr bwMode="auto">
            <a:xfrm>
              <a:off x="720" y="176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3" name="Rectangle 61"/>
            <p:cNvSpPr>
              <a:spLocks noChangeArrowheads="1"/>
            </p:cNvSpPr>
            <p:nvPr/>
          </p:nvSpPr>
          <p:spPr bwMode="auto">
            <a:xfrm>
              <a:off x="1949" y="1440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4" name="Rectangle 62"/>
            <p:cNvSpPr>
              <a:spLocks noChangeArrowheads="1"/>
            </p:cNvSpPr>
            <p:nvPr/>
          </p:nvSpPr>
          <p:spPr bwMode="auto">
            <a:xfrm>
              <a:off x="1642" y="1440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5" name="Rectangle 63"/>
            <p:cNvSpPr>
              <a:spLocks noChangeArrowheads="1"/>
            </p:cNvSpPr>
            <p:nvPr/>
          </p:nvSpPr>
          <p:spPr bwMode="auto">
            <a:xfrm>
              <a:off x="1334" y="1440"/>
              <a:ext cx="3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6" name="Rectangle 64"/>
            <p:cNvSpPr>
              <a:spLocks noChangeArrowheads="1"/>
            </p:cNvSpPr>
            <p:nvPr/>
          </p:nvSpPr>
          <p:spPr bwMode="auto">
            <a:xfrm>
              <a:off x="1027" y="1440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7" name="Rectangle 65"/>
            <p:cNvSpPr>
              <a:spLocks noChangeArrowheads="1"/>
            </p:cNvSpPr>
            <p:nvPr/>
          </p:nvSpPr>
          <p:spPr bwMode="auto">
            <a:xfrm>
              <a:off x="720" y="1440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3618" name="Line 66"/>
            <p:cNvSpPr>
              <a:spLocks noChangeShapeType="1"/>
            </p:cNvSpPr>
            <p:nvPr/>
          </p:nvSpPr>
          <p:spPr bwMode="auto">
            <a:xfrm>
              <a:off x="720" y="1440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619" name="Line 67"/>
            <p:cNvSpPr>
              <a:spLocks noChangeShapeType="1"/>
            </p:cNvSpPr>
            <p:nvPr/>
          </p:nvSpPr>
          <p:spPr bwMode="auto">
            <a:xfrm>
              <a:off x="720" y="3072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620" name="Line 68"/>
            <p:cNvSpPr>
              <a:spLocks noChangeShapeType="1"/>
            </p:cNvSpPr>
            <p:nvPr/>
          </p:nvSpPr>
          <p:spPr bwMode="auto">
            <a:xfrm>
              <a:off x="720" y="1440"/>
              <a:ext cx="0" cy="16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621" name="Line 69"/>
            <p:cNvSpPr>
              <a:spLocks noChangeShapeType="1"/>
            </p:cNvSpPr>
            <p:nvPr/>
          </p:nvSpPr>
          <p:spPr bwMode="auto">
            <a:xfrm>
              <a:off x="2256" y="1440"/>
              <a:ext cx="0" cy="163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622" name="Line 70"/>
            <p:cNvSpPr>
              <a:spLocks noChangeShapeType="1"/>
            </p:cNvSpPr>
            <p:nvPr/>
          </p:nvSpPr>
          <p:spPr bwMode="auto">
            <a:xfrm flipH="1">
              <a:off x="1152" y="1968"/>
              <a:ext cx="72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3623" name="Group 71"/>
          <p:cNvGrpSpPr>
            <a:grpSpLocks/>
          </p:cNvGrpSpPr>
          <p:nvPr/>
        </p:nvGrpSpPr>
        <p:grpSpPr bwMode="auto">
          <a:xfrm>
            <a:off x="7467600" y="2286000"/>
            <a:ext cx="1447800" cy="1524000"/>
            <a:chOff x="3216" y="1824"/>
            <a:chExt cx="912" cy="960"/>
          </a:xfrm>
        </p:grpSpPr>
        <p:sp>
          <p:nvSpPr>
            <p:cNvPr id="23624" name="Rectangle 72"/>
            <p:cNvSpPr>
              <a:spLocks noChangeArrowheads="1"/>
            </p:cNvSpPr>
            <p:nvPr/>
          </p:nvSpPr>
          <p:spPr bwMode="auto">
            <a:xfrm>
              <a:off x="3792" y="1824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5" name="Rectangle 73"/>
            <p:cNvSpPr>
              <a:spLocks noChangeArrowheads="1"/>
            </p:cNvSpPr>
            <p:nvPr/>
          </p:nvSpPr>
          <p:spPr bwMode="auto">
            <a:xfrm>
              <a:off x="3504" y="2160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26" name="Rectangle 74"/>
            <p:cNvSpPr>
              <a:spLocks noChangeArrowheads="1"/>
            </p:cNvSpPr>
            <p:nvPr/>
          </p:nvSpPr>
          <p:spPr bwMode="auto">
            <a:xfrm>
              <a:off x="3216" y="2448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627" name="Text Box 75"/>
          <p:cNvSpPr txBox="1">
            <a:spLocks noChangeArrowheads="1"/>
          </p:cNvSpPr>
          <p:nvPr/>
        </p:nvSpPr>
        <p:spPr bwMode="auto">
          <a:xfrm>
            <a:off x="1593850" y="914400"/>
            <a:ext cx="907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A line = a series of connected cells that portray length </a:t>
            </a:r>
          </a:p>
        </p:txBody>
      </p:sp>
      <p:sp>
        <p:nvSpPr>
          <p:cNvPr id="23628" name="Text Box 76"/>
          <p:cNvSpPr txBox="1">
            <a:spLocks noChangeArrowheads="1"/>
          </p:cNvSpPr>
          <p:nvPr/>
        </p:nvSpPr>
        <p:spPr bwMode="auto">
          <a:xfrm>
            <a:off x="1708150" y="4572001"/>
            <a:ext cx="89598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Problems with this representation? </a:t>
            </a:r>
          </a:p>
          <a:p>
            <a:pPr>
              <a:buFontTx/>
              <a:buChar char="•"/>
            </a:pP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 Lines may be narrower than pixels show</a:t>
            </a:r>
          </a:p>
          <a:p>
            <a:pPr>
              <a:buFontTx/>
              <a:buChar char="•"/>
            </a:pP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 Curved lines can loose detail (e.g., if the curves are smaller than the pixel resolution can detect)</a:t>
            </a:r>
          </a:p>
        </p:txBody>
      </p:sp>
      <p:sp>
        <p:nvSpPr>
          <p:cNvPr id="23629" name="Rectangle 77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9144000" cy="1143000"/>
          </a:xfrm>
        </p:spPr>
        <p:txBody>
          <a:bodyPr/>
          <a:lstStyle/>
          <a:p>
            <a:r>
              <a:rPr lang="en-US" altLang="en-US"/>
              <a:t>Raster Data Model - Lines</a:t>
            </a:r>
          </a:p>
        </p:txBody>
      </p:sp>
    </p:spTree>
    <p:extLst>
      <p:ext uri="{BB962C8B-B14F-4D97-AF65-F5344CB8AC3E}">
        <p14:creationId xmlns:p14="http://schemas.microsoft.com/office/powerpoint/2010/main" val="22753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6" y="2952672"/>
            <a:ext cx="4438650" cy="1657809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98613"/>
              </p:ext>
            </p:extLst>
          </p:nvPr>
        </p:nvGraphicFramePr>
        <p:xfrm>
          <a:off x="491613" y="4804488"/>
          <a:ext cx="26468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4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07943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1046442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98650"/>
              </p:ext>
            </p:extLst>
          </p:nvPr>
        </p:nvGraphicFramePr>
        <p:xfrm>
          <a:off x="3596925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3500" y="59944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14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CLIP FEATURE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3106218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471223" y="5113412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27696"/>
              </p:ext>
            </p:extLst>
          </p:nvPr>
        </p:nvGraphicFramePr>
        <p:xfrm>
          <a:off x="6929652" y="4804488"/>
          <a:ext cx="267646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23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18090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1058137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(Spatial Overlay)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2176" y="1521858"/>
            <a:ext cx="9073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Only the attribute table of the input feature is saved in the output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2383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Group 2"/>
          <p:cNvGraphicFramePr>
            <a:graphicFrameLocks noGrp="1"/>
          </p:cNvGraphicFramePr>
          <p:nvPr/>
        </p:nvGraphicFramePr>
        <p:xfrm>
          <a:off x="7086600" y="2033588"/>
          <a:ext cx="2438400" cy="2593340"/>
        </p:xfrm>
        <a:graphic>
          <a:graphicData uri="http://schemas.openxmlformats.org/drawingml/2006/table">
            <a:tbl>
              <a:tblPr/>
              <a:tblGrid>
                <a:gridCol w="487363">
                  <a:extLst>
                    <a:ext uri="{9D8B030D-6E8A-4147-A177-3AD203B41FA5}">
                      <a16:colId xmlns:a16="http://schemas.microsoft.com/office/drawing/2014/main" val="97046128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749133887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3640109178"/>
                    </a:ext>
                  </a:extLst>
                </a:gridCol>
                <a:gridCol w="487363">
                  <a:extLst>
                    <a:ext uri="{9D8B030D-6E8A-4147-A177-3AD203B41FA5}">
                      <a16:colId xmlns:a16="http://schemas.microsoft.com/office/drawing/2014/main" val="1949633130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3222403885"/>
                    </a:ext>
                  </a:extLst>
                </a:gridCol>
              </a:tblGrid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01141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096914"/>
                  </a:ext>
                </a:extLst>
              </a:tr>
              <a:tr h="4508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1057147"/>
                  </a:ext>
                </a:extLst>
              </a:tr>
              <a:tr h="452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1861797"/>
                  </a:ext>
                </a:extLst>
              </a:tr>
              <a:tr h="520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0077187"/>
                  </a:ext>
                </a:extLst>
              </a:tr>
            </a:tbl>
          </a:graphicData>
        </a:graphic>
      </p:graphicFrame>
      <p:sp>
        <p:nvSpPr>
          <p:cNvPr id="24616" name="Text Box 40"/>
          <p:cNvSpPr txBox="1">
            <a:spLocks noChangeArrowheads="1"/>
          </p:cNvSpPr>
          <p:nvPr/>
        </p:nvSpPr>
        <p:spPr bwMode="auto">
          <a:xfrm>
            <a:off x="1492250" y="1143000"/>
            <a:ext cx="9175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Area  =  a group of connected cells that portray a shape</a:t>
            </a:r>
          </a:p>
        </p:txBody>
      </p:sp>
      <p:grpSp>
        <p:nvGrpSpPr>
          <p:cNvPr id="24617" name="Group 41"/>
          <p:cNvGrpSpPr>
            <a:grpSpLocks/>
          </p:cNvGrpSpPr>
          <p:nvPr/>
        </p:nvGrpSpPr>
        <p:grpSpPr bwMode="auto">
          <a:xfrm>
            <a:off x="7543800" y="2566988"/>
            <a:ext cx="1447800" cy="1524000"/>
            <a:chOff x="3216" y="1824"/>
            <a:chExt cx="912" cy="960"/>
          </a:xfrm>
        </p:grpSpPr>
        <p:sp>
          <p:nvSpPr>
            <p:cNvPr id="24618" name="Rectangle 42"/>
            <p:cNvSpPr>
              <a:spLocks noChangeArrowheads="1"/>
            </p:cNvSpPr>
            <p:nvPr/>
          </p:nvSpPr>
          <p:spPr bwMode="auto">
            <a:xfrm>
              <a:off x="3792" y="1824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9" name="Rectangle 43"/>
            <p:cNvSpPr>
              <a:spLocks noChangeArrowheads="1"/>
            </p:cNvSpPr>
            <p:nvPr/>
          </p:nvSpPr>
          <p:spPr bwMode="auto">
            <a:xfrm>
              <a:off x="3216" y="2448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0" name="Rectangle 44"/>
            <p:cNvSpPr>
              <a:spLocks noChangeArrowheads="1"/>
            </p:cNvSpPr>
            <p:nvPr/>
          </p:nvSpPr>
          <p:spPr bwMode="auto">
            <a:xfrm>
              <a:off x="3216" y="2112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1" name="Rectangle 45"/>
            <p:cNvSpPr>
              <a:spLocks noChangeArrowheads="1"/>
            </p:cNvSpPr>
            <p:nvPr/>
          </p:nvSpPr>
          <p:spPr bwMode="auto">
            <a:xfrm>
              <a:off x="3216" y="1824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2" name="Rectangle 46"/>
            <p:cNvSpPr>
              <a:spLocks noChangeArrowheads="1"/>
            </p:cNvSpPr>
            <p:nvPr/>
          </p:nvSpPr>
          <p:spPr bwMode="auto">
            <a:xfrm>
              <a:off x="3552" y="1824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23" name="Rectangle 47"/>
            <p:cNvSpPr>
              <a:spLocks noChangeArrowheads="1"/>
            </p:cNvSpPr>
            <p:nvPr/>
          </p:nvSpPr>
          <p:spPr bwMode="auto">
            <a:xfrm>
              <a:off x="3504" y="2160"/>
              <a:ext cx="336" cy="33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24" name="Group 48"/>
          <p:cNvGrpSpPr>
            <a:grpSpLocks/>
          </p:cNvGrpSpPr>
          <p:nvPr/>
        </p:nvGrpSpPr>
        <p:grpSpPr bwMode="auto">
          <a:xfrm>
            <a:off x="2667000" y="1957389"/>
            <a:ext cx="2438400" cy="2606675"/>
            <a:chOff x="720" y="1440"/>
            <a:chExt cx="1536" cy="1642"/>
          </a:xfrm>
        </p:grpSpPr>
        <p:sp>
          <p:nvSpPr>
            <p:cNvPr id="24625" name="Rectangle 49"/>
            <p:cNvSpPr>
              <a:spLocks noChangeArrowheads="1"/>
            </p:cNvSpPr>
            <p:nvPr/>
          </p:nvSpPr>
          <p:spPr bwMode="auto">
            <a:xfrm>
              <a:off x="1748" y="2754"/>
              <a:ext cx="50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26" name="Rectangle 50"/>
            <p:cNvSpPr>
              <a:spLocks noChangeArrowheads="1"/>
            </p:cNvSpPr>
            <p:nvPr/>
          </p:nvSpPr>
          <p:spPr bwMode="auto">
            <a:xfrm>
              <a:off x="1441" y="275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27" name="Rectangle 51"/>
            <p:cNvSpPr>
              <a:spLocks noChangeArrowheads="1"/>
            </p:cNvSpPr>
            <p:nvPr/>
          </p:nvSpPr>
          <p:spPr bwMode="auto">
            <a:xfrm>
              <a:off x="1143" y="2754"/>
              <a:ext cx="29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28" name="Rectangle 52"/>
            <p:cNvSpPr>
              <a:spLocks noChangeArrowheads="1"/>
            </p:cNvSpPr>
            <p:nvPr/>
          </p:nvSpPr>
          <p:spPr bwMode="auto">
            <a:xfrm>
              <a:off x="1027" y="2754"/>
              <a:ext cx="116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29" name="Rectangle 53"/>
            <p:cNvSpPr>
              <a:spLocks noChangeArrowheads="1"/>
            </p:cNvSpPr>
            <p:nvPr/>
          </p:nvSpPr>
          <p:spPr bwMode="auto">
            <a:xfrm>
              <a:off x="720" y="2754"/>
              <a:ext cx="30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0" name="Rectangle 54"/>
            <p:cNvSpPr>
              <a:spLocks noChangeArrowheads="1"/>
            </p:cNvSpPr>
            <p:nvPr/>
          </p:nvSpPr>
          <p:spPr bwMode="auto">
            <a:xfrm>
              <a:off x="1748" y="2428"/>
              <a:ext cx="5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1" name="Rectangle 55"/>
            <p:cNvSpPr>
              <a:spLocks noChangeArrowheads="1"/>
            </p:cNvSpPr>
            <p:nvPr/>
          </p:nvSpPr>
          <p:spPr bwMode="auto">
            <a:xfrm>
              <a:off x="1441" y="242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2" name="Rectangle 56"/>
            <p:cNvSpPr>
              <a:spLocks noChangeArrowheads="1"/>
            </p:cNvSpPr>
            <p:nvPr/>
          </p:nvSpPr>
          <p:spPr bwMode="auto">
            <a:xfrm>
              <a:off x="1143" y="2428"/>
              <a:ext cx="29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3" name="Rectangle 57"/>
            <p:cNvSpPr>
              <a:spLocks noChangeArrowheads="1"/>
            </p:cNvSpPr>
            <p:nvPr/>
          </p:nvSpPr>
          <p:spPr bwMode="auto">
            <a:xfrm>
              <a:off x="1027" y="2428"/>
              <a:ext cx="1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4" name="Rectangle 58"/>
            <p:cNvSpPr>
              <a:spLocks noChangeArrowheads="1"/>
            </p:cNvSpPr>
            <p:nvPr/>
          </p:nvSpPr>
          <p:spPr bwMode="auto">
            <a:xfrm>
              <a:off x="720" y="2428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5" name="Rectangle 59"/>
            <p:cNvSpPr>
              <a:spLocks noChangeArrowheads="1"/>
            </p:cNvSpPr>
            <p:nvPr/>
          </p:nvSpPr>
          <p:spPr bwMode="auto">
            <a:xfrm>
              <a:off x="1748" y="2102"/>
              <a:ext cx="5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6" name="Rectangle 60"/>
            <p:cNvSpPr>
              <a:spLocks noChangeArrowheads="1"/>
            </p:cNvSpPr>
            <p:nvPr/>
          </p:nvSpPr>
          <p:spPr bwMode="auto">
            <a:xfrm>
              <a:off x="1441" y="210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7" name="Rectangle 61"/>
            <p:cNvSpPr>
              <a:spLocks noChangeArrowheads="1"/>
            </p:cNvSpPr>
            <p:nvPr/>
          </p:nvSpPr>
          <p:spPr bwMode="auto">
            <a:xfrm>
              <a:off x="1143" y="2102"/>
              <a:ext cx="29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8" name="Rectangle 62"/>
            <p:cNvSpPr>
              <a:spLocks noChangeArrowheads="1"/>
            </p:cNvSpPr>
            <p:nvPr/>
          </p:nvSpPr>
          <p:spPr bwMode="auto">
            <a:xfrm>
              <a:off x="1027" y="2102"/>
              <a:ext cx="1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39" name="Rectangle 63"/>
            <p:cNvSpPr>
              <a:spLocks noChangeArrowheads="1"/>
            </p:cNvSpPr>
            <p:nvPr/>
          </p:nvSpPr>
          <p:spPr bwMode="auto">
            <a:xfrm>
              <a:off x="720" y="2102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0" name="Rectangle 64"/>
            <p:cNvSpPr>
              <a:spLocks noChangeArrowheads="1"/>
            </p:cNvSpPr>
            <p:nvPr/>
          </p:nvSpPr>
          <p:spPr bwMode="auto">
            <a:xfrm>
              <a:off x="1748" y="1776"/>
              <a:ext cx="50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1" name="Rectangle 65"/>
            <p:cNvSpPr>
              <a:spLocks noChangeArrowheads="1"/>
            </p:cNvSpPr>
            <p:nvPr/>
          </p:nvSpPr>
          <p:spPr bwMode="auto">
            <a:xfrm>
              <a:off x="1441" y="177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2" name="Rectangle 66"/>
            <p:cNvSpPr>
              <a:spLocks noChangeArrowheads="1"/>
            </p:cNvSpPr>
            <p:nvPr/>
          </p:nvSpPr>
          <p:spPr bwMode="auto">
            <a:xfrm>
              <a:off x="1143" y="1776"/>
              <a:ext cx="298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3" name="Rectangle 67"/>
            <p:cNvSpPr>
              <a:spLocks noChangeArrowheads="1"/>
            </p:cNvSpPr>
            <p:nvPr/>
          </p:nvSpPr>
          <p:spPr bwMode="auto">
            <a:xfrm>
              <a:off x="1027" y="1776"/>
              <a:ext cx="116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4" name="Rectangle 68"/>
            <p:cNvSpPr>
              <a:spLocks noChangeArrowheads="1"/>
            </p:cNvSpPr>
            <p:nvPr/>
          </p:nvSpPr>
          <p:spPr bwMode="auto">
            <a:xfrm>
              <a:off x="720" y="1776"/>
              <a:ext cx="307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5" name="Rectangle 69"/>
            <p:cNvSpPr>
              <a:spLocks noChangeArrowheads="1"/>
            </p:cNvSpPr>
            <p:nvPr/>
          </p:nvSpPr>
          <p:spPr bwMode="auto">
            <a:xfrm>
              <a:off x="1748" y="1440"/>
              <a:ext cx="50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6" name="Rectangle 70"/>
            <p:cNvSpPr>
              <a:spLocks noChangeArrowheads="1"/>
            </p:cNvSpPr>
            <p:nvPr/>
          </p:nvSpPr>
          <p:spPr bwMode="auto">
            <a:xfrm>
              <a:off x="1441" y="1440"/>
              <a:ext cx="3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7" name="Rectangle 71"/>
            <p:cNvSpPr>
              <a:spLocks noChangeArrowheads="1"/>
            </p:cNvSpPr>
            <p:nvPr/>
          </p:nvSpPr>
          <p:spPr bwMode="auto">
            <a:xfrm>
              <a:off x="1143" y="1440"/>
              <a:ext cx="298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8" name="Rectangle 72"/>
            <p:cNvSpPr>
              <a:spLocks noChangeArrowheads="1"/>
            </p:cNvSpPr>
            <p:nvPr/>
          </p:nvSpPr>
          <p:spPr bwMode="auto">
            <a:xfrm>
              <a:off x="1027" y="1440"/>
              <a:ext cx="116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49" name="Rectangle 73"/>
            <p:cNvSpPr>
              <a:spLocks noChangeArrowheads="1"/>
            </p:cNvSpPr>
            <p:nvPr/>
          </p:nvSpPr>
          <p:spPr bwMode="auto">
            <a:xfrm>
              <a:off x="720" y="1440"/>
              <a:ext cx="307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/>
            </a:p>
          </p:txBody>
        </p:sp>
        <p:sp>
          <p:nvSpPr>
            <p:cNvPr id="24650" name="Line 74"/>
            <p:cNvSpPr>
              <a:spLocks noChangeShapeType="1"/>
            </p:cNvSpPr>
            <p:nvPr/>
          </p:nvSpPr>
          <p:spPr bwMode="auto">
            <a:xfrm>
              <a:off x="720" y="1440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51" name="Line 75"/>
            <p:cNvSpPr>
              <a:spLocks noChangeShapeType="1"/>
            </p:cNvSpPr>
            <p:nvPr/>
          </p:nvSpPr>
          <p:spPr bwMode="auto">
            <a:xfrm>
              <a:off x="720" y="3082"/>
              <a:ext cx="153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52" name="Line 76"/>
            <p:cNvSpPr>
              <a:spLocks noChangeShapeType="1"/>
            </p:cNvSpPr>
            <p:nvPr/>
          </p:nvSpPr>
          <p:spPr bwMode="auto">
            <a:xfrm>
              <a:off x="720" y="1440"/>
              <a:ext cx="0" cy="164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53" name="Line 77"/>
            <p:cNvSpPr>
              <a:spLocks noChangeShapeType="1"/>
            </p:cNvSpPr>
            <p:nvPr/>
          </p:nvSpPr>
          <p:spPr bwMode="auto">
            <a:xfrm>
              <a:off x="2256" y="1440"/>
              <a:ext cx="0" cy="1642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4654" name="Freeform 78"/>
            <p:cNvSpPr>
              <a:spLocks/>
            </p:cNvSpPr>
            <p:nvPr/>
          </p:nvSpPr>
          <p:spPr bwMode="auto">
            <a:xfrm>
              <a:off x="1008" y="1728"/>
              <a:ext cx="960" cy="1152"/>
            </a:xfrm>
            <a:custGeom>
              <a:avLst/>
              <a:gdLst>
                <a:gd name="T0" fmla="*/ 48 w 1104"/>
                <a:gd name="T1" fmla="*/ 288 h 1152"/>
                <a:gd name="T2" fmla="*/ 144 w 1104"/>
                <a:gd name="T3" fmla="*/ 96 h 1152"/>
                <a:gd name="T4" fmla="*/ 288 w 1104"/>
                <a:gd name="T5" fmla="*/ 0 h 1152"/>
                <a:gd name="T6" fmla="*/ 576 w 1104"/>
                <a:gd name="T7" fmla="*/ 0 h 1152"/>
                <a:gd name="T8" fmla="*/ 768 w 1104"/>
                <a:gd name="T9" fmla="*/ 0 h 1152"/>
                <a:gd name="T10" fmla="*/ 960 w 1104"/>
                <a:gd name="T11" fmla="*/ 0 h 1152"/>
                <a:gd name="T12" fmla="*/ 1104 w 1104"/>
                <a:gd name="T13" fmla="*/ 192 h 1152"/>
                <a:gd name="T14" fmla="*/ 1104 w 1104"/>
                <a:gd name="T15" fmla="*/ 288 h 1152"/>
                <a:gd name="T16" fmla="*/ 1056 w 1104"/>
                <a:gd name="T17" fmla="*/ 336 h 1152"/>
                <a:gd name="T18" fmla="*/ 960 w 1104"/>
                <a:gd name="T19" fmla="*/ 384 h 1152"/>
                <a:gd name="T20" fmla="*/ 864 w 1104"/>
                <a:gd name="T21" fmla="*/ 432 h 1152"/>
                <a:gd name="T22" fmla="*/ 768 w 1104"/>
                <a:gd name="T23" fmla="*/ 480 h 1152"/>
                <a:gd name="T24" fmla="*/ 672 w 1104"/>
                <a:gd name="T25" fmla="*/ 624 h 1152"/>
                <a:gd name="T26" fmla="*/ 624 w 1104"/>
                <a:gd name="T27" fmla="*/ 864 h 1152"/>
                <a:gd name="T28" fmla="*/ 528 w 1104"/>
                <a:gd name="T29" fmla="*/ 1008 h 1152"/>
                <a:gd name="T30" fmla="*/ 480 w 1104"/>
                <a:gd name="T31" fmla="*/ 1104 h 1152"/>
                <a:gd name="T32" fmla="*/ 288 w 1104"/>
                <a:gd name="T33" fmla="*/ 1152 h 1152"/>
                <a:gd name="T34" fmla="*/ 144 w 1104"/>
                <a:gd name="T35" fmla="*/ 1056 h 1152"/>
                <a:gd name="T36" fmla="*/ 48 w 1104"/>
                <a:gd name="T37" fmla="*/ 912 h 1152"/>
                <a:gd name="T38" fmla="*/ 0 w 1104"/>
                <a:gd name="T39" fmla="*/ 672 h 1152"/>
                <a:gd name="T40" fmla="*/ 0 w 1104"/>
                <a:gd name="T41" fmla="*/ 480 h 1152"/>
                <a:gd name="T42" fmla="*/ 0 w 1104"/>
                <a:gd name="T43" fmla="*/ 384 h 1152"/>
                <a:gd name="T44" fmla="*/ 48 w 1104"/>
                <a:gd name="T45" fmla="*/ 24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4" h="1152">
                  <a:moveTo>
                    <a:pt x="48" y="288"/>
                  </a:moveTo>
                  <a:lnTo>
                    <a:pt x="144" y="96"/>
                  </a:lnTo>
                  <a:lnTo>
                    <a:pt x="288" y="0"/>
                  </a:lnTo>
                  <a:lnTo>
                    <a:pt x="576" y="0"/>
                  </a:lnTo>
                  <a:lnTo>
                    <a:pt x="768" y="0"/>
                  </a:lnTo>
                  <a:lnTo>
                    <a:pt x="960" y="0"/>
                  </a:lnTo>
                  <a:lnTo>
                    <a:pt x="1104" y="192"/>
                  </a:lnTo>
                  <a:lnTo>
                    <a:pt x="1104" y="288"/>
                  </a:lnTo>
                  <a:lnTo>
                    <a:pt x="1056" y="336"/>
                  </a:lnTo>
                  <a:lnTo>
                    <a:pt x="960" y="384"/>
                  </a:lnTo>
                  <a:lnTo>
                    <a:pt x="864" y="432"/>
                  </a:lnTo>
                  <a:lnTo>
                    <a:pt x="768" y="480"/>
                  </a:lnTo>
                  <a:lnTo>
                    <a:pt x="672" y="624"/>
                  </a:lnTo>
                  <a:lnTo>
                    <a:pt x="624" y="864"/>
                  </a:lnTo>
                  <a:lnTo>
                    <a:pt x="528" y="1008"/>
                  </a:lnTo>
                  <a:lnTo>
                    <a:pt x="480" y="1104"/>
                  </a:lnTo>
                  <a:lnTo>
                    <a:pt x="288" y="1152"/>
                  </a:lnTo>
                  <a:lnTo>
                    <a:pt x="144" y="1056"/>
                  </a:lnTo>
                  <a:lnTo>
                    <a:pt x="48" y="912"/>
                  </a:lnTo>
                  <a:lnTo>
                    <a:pt x="0" y="672"/>
                  </a:lnTo>
                  <a:lnTo>
                    <a:pt x="0" y="480"/>
                  </a:lnTo>
                  <a:lnTo>
                    <a:pt x="0" y="384"/>
                  </a:lnTo>
                  <a:lnTo>
                    <a:pt x="48" y="240"/>
                  </a:lnTo>
                </a:path>
              </a:pathLst>
            </a:cu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4655" name="Text Box 79"/>
          <p:cNvSpPr txBox="1">
            <a:spLocks noChangeArrowheads="1"/>
          </p:cNvSpPr>
          <p:nvPr/>
        </p:nvSpPr>
        <p:spPr bwMode="auto">
          <a:xfrm>
            <a:off x="1524001" y="4876800"/>
            <a:ext cx="86518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What problems could we have with this representation?</a:t>
            </a:r>
          </a:p>
          <a:p>
            <a:pPr>
              <a:buFontTx/>
              <a:buChar char="•"/>
            </a:pPr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What if a lake’s edge falls in a pixel? </a:t>
            </a:r>
          </a:p>
          <a:p>
            <a:pPr>
              <a:buFontTx/>
              <a:buChar char="•"/>
            </a:pPr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 Area calculations loose accuracy </a:t>
            </a:r>
          </a:p>
        </p:txBody>
      </p:sp>
      <p:sp>
        <p:nvSpPr>
          <p:cNvPr id="24656" name="Rectangle 80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 - Areas</a:t>
            </a:r>
          </a:p>
        </p:txBody>
      </p:sp>
    </p:spTree>
    <p:extLst>
      <p:ext uri="{BB962C8B-B14F-4D97-AF65-F5344CB8AC3E}">
        <p14:creationId xmlns:p14="http://schemas.microsoft.com/office/powerpoint/2010/main" val="23986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981201" y="1233488"/>
            <a:ext cx="336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Real World Features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689601" y="1233488"/>
            <a:ext cx="1190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Raster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8456614" y="1233488"/>
            <a:ext cx="1209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Vector</a:t>
            </a:r>
          </a:p>
        </p:txBody>
      </p:sp>
      <p:grpSp>
        <p:nvGrpSpPr>
          <p:cNvPr id="27653" name="Group 5"/>
          <p:cNvGrpSpPr>
            <a:grpSpLocks/>
          </p:cNvGrpSpPr>
          <p:nvPr/>
        </p:nvGrpSpPr>
        <p:grpSpPr bwMode="auto">
          <a:xfrm>
            <a:off x="2589213" y="2057400"/>
            <a:ext cx="1828800" cy="762000"/>
            <a:chOff x="480" y="1248"/>
            <a:chExt cx="1152" cy="480"/>
          </a:xfrm>
        </p:grpSpPr>
        <p:sp>
          <p:nvSpPr>
            <p:cNvPr id="27654" name="AutoShape 6"/>
            <p:cNvSpPr>
              <a:spLocks noChangeArrowheads="1"/>
            </p:cNvSpPr>
            <p:nvPr/>
          </p:nvSpPr>
          <p:spPr bwMode="auto">
            <a:xfrm>
              <a:off x="480" y="1248"/>
              <a:ext cx="1152" cy="480"/>
            </a:xfrm>
            <a:prstGeom prst="parallelogram">
              <a:avLst>
                <a:gd name="adj" fmla="val 6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655" name="Group 7"/>
            <p:cNvGrpSpPr>
              <a:grpSpLocks/>
            </p:cNvGrpSpPr>
            <p:nvPr/>
          </p:nvGrpSpPr>
          <p:grpSpPr bwMode="auto">
            <a:xfrm>
              <a:off x="720" y="1344"/>
              <a:ext cx="144" cy="240"/>
              <a:chOff x="720" y="1680"/>
              <a:chExt cx="144" cy="240"/>
            </a:xfrm>
          </p:grpSpPr>
          <p:sp>
            <p:nvSpPr>
              <p:cNvPr id="27656" name="AutoShape 8"/>
              <p:cNvSpPr>
                <a:spLocks noChangeArrowheads="1"/>
              </p:cNvSpPr>
              <p:nvPr/>
            </p:nvSpPr>
            <p:spPr bwMode="auto">
              <a:xfrm>
                <a:off x="720" y="1680"/>
                <a:ext cx="144" cy="144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57" name="Rectangle 9"/>
              <p:cNvSpPr>
                <a:spLocks noChangeArrowheads="1"/>
              </p:cNvSpPr>
              <p:nvPr/>
            </p:nvSpPr>
            <p:spPr bwMode="auto">
              <a:xfrm>
                <a:off x="720" y="1824"/>
                <a:ext cx="144" cy="96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58" name="Group 10"/>
            <p:cNvGrpSpPr>
              <a:grpSpLocks/>
            </p:cNvGrpSpPr>
            <p:nvPr/>
          </p:nvGrpSpPr>
          <p:grpSpPr bwMode="auto">
            <a:xfrm>
              <a:off x="1008" y="1440"/>
              <a:ext cx="144" cy="240"/>
              <a:chOff x="720" y="1680"/>
              <a:chExt cx="144" cy="240"/>
            </a:xfrm>
          </p:grpSpPr>
          <p:sp>
            <p:nvSpPr>
              <p:cNvPr id="27659" name="AutoShape 11"/>
              <p:cNvSpPr>
                <a:spLocks noChangeArrowheads="1"/>
              </p:cNvSpPr>
              <p:nvPr/>
            </p:nvSpPr>
            <p:spPr bwMode="auto">
              <a:xfrm>
                <a:off x="720" y="1680"/>
                <a:ext cx="144" cy="144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0" name="Rectangle 12"/>
              <p:cNvSpPr>
                <a:spLocks noChangeArrowheads="1"/>
              </p:cNvSpPr>
              <p:nvPr/>
            </p:nvSpPr>
            <p:spPr bwMode="auto">
              <a:xfrm>
                <a:off x="720" y="1824"/>
                <a:ext cx="144" cy="96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7661" name="Group 13"/>
            <p:cNvGrpSpPr>
              <a:grpSpLocks/>
            </p:cNvGrpSpPr>
            <p:nvPr/>
          </p:nvGrpSpPr>
          <p:grpSpPr bwMode="auto">
            <a:xfrm>
              <a:off x="1200" y="1296"/>
              <a:ext cx="144" cy="240"/>
              <a:chOff x="720" y="1680"/>
              <a:chExt cx="144" cy="240"/>
            </a:xfrm>
          </p:grpSpPr>
          <p:sp>
            <p:nvSpPr>
              <p:cNvPr id="27662" name="AutoShape 14"/>
              <p:cNvSpPr>
                <a:spLocks noChangeArrowheads="1"/>
              </p:cNvSpPr>
              <p:nvPr/>
            </p:nvSpPr>
            <p:spPr bwMode="auto">
              <a:xfrm>
                <a:off x="720" y="1680"/>
                <a:ext cx="144" cy="144"/>
              </a:xfrm>
              <a:prstGeom prst="triangle">
                <a:avLst>
                  <a:gd name="adj" fmla="val 50000"/>
                </a:avLst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63" name="Rectangle 15"/>
              <p:cNvSpPr>
                <a:spLocks noChangeArrowheads="1"/>
              </p:cNvSpPr>
              <p:nvPr/>
            </p:nvSpPr>
            <p:spPr bwMode="auto">
              <a:xfrm>
                <a:off x="720" y="1824"/>
                <a:ext cx="144" cy="96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7664" name="Group 16"/>
          <p:cNvGrpSpPr>
            <a:grpSpLocks/>
          </p:cNvGrpSpPr>
          <p:nvPr/>
        </p:nvGrpSpPr>
        <p:grpSpPr bwMode="auto">
          <a:xfrm>
            <a:off x="5637213" y="1905001"/>
            <a:ext cx="1219200" cy="1095375"/>
            <a:chOff x="2400" y="1440"/>
            <a:chExt cx="768" cy="690"/>
          </a:xfrm>
        </p:grpSpPr>
        <p:sp>
          <p:nvSpPr>
            <p:cNvPr id="27665" name="Rectangle 17"/>
            <p:cNvSpPr>
              <a:spLocks noChangeArrowheads="1"/>
            </p:cNvSpPr>
            <p:nvPr/>
          </p:nvSpPr>
          <p:spPr bwMode="auto">
            <a:xfrm>
              <a:off x="3040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66" name="Rectangle 18"/>
            <p:cNvSpPr>
              <a:spLocks noChangeArrowheads="1"/>
            </p:cNvSpPr>
            <p:nvPr/>
          </p:nvSpPr>
          <p:spPr bwMode="auto">
            <a:xfrm>
              <a:off x="2912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67" name="Rectangle 19"/>
            <p:cNvSpPr>
              <a:spLocks noChangeArrowheads="1"/>
            </p:cNvSpPr>
            <p:nvPr/>
          </p:nvSpPr>
          <p:spPr bwMode="auto">
            <a:xfrm>
              <a:off x="2784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68" name="Rectangle 20"/>
            <p:cNvSpPr>
              <a:spLocks noChangeArrowheads="1"/>
            </p:cNvSpPr>
            <p:nvPr/>
          </p:nvSpPr>
          <p:spPr bwMode="auto">
            <a:xfrm>
              <a:off x="2656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69" name="Rectangle 21"/>
            <p:cNvSpPr>
              <a:spLocks noChangeArrowheads="1"/>
            </p:cNvSpPr>
            <p:nvPr/>
          </p:nvSpPr>
          <p:spPr bwMode="auto">
            <a:xfrm>
              <a:off x="2528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0" name="Rectangle 22"/>
            <p:cNvSpPr>
              <a:spLocks noChangeArrowheads="1"/>
            </p:cNvSpPr>
            <p:nvPr/>
          </p:nvSpPr>
          <p:spPr bwMode="auto">
            <a:xfrm>
              <a:off x="2400" y="201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1" name="Rectangle 23"/>
            <p:cNvSpPr>
              <a:spLocks noChangeArrowheads="1"/>
            </p:cNvSpPr>
            <p:nvPr/>
          </p:nvSpPr>
          <p:spPr bwMode="auto">
            <a:xfrm>
              <a:off x="3040" y="190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2" name="Rectangle 24"/>
            <p:cNvSpPr>
              <a:spLocks noChangeArrowheads="1"/>
            </p:cNvSpPr>
            <p:nvPr/>
          </p:nvSpPr>
          <p:spPr bwMode="auto">
            <a:xfrm>
              <a:off x="2912" y="190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3" name="Rectangle 25"/>
            <p:cNvSpPr>
              <a:spLocks noChangeArrowheads="1"/>
            </p:cNvSpPr>
            <p:nvPr/>
          </p:nvSpPr>
          <p:spPr bwMode="auto">
            <a:xfrm>
              <a:off x="2784" y="1900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4" name="Rectangle 26"/>
            <p:cNvSpPr>
              <a:spLocks noChangeArrowheads="1"/>
            </p:cNvSpPr>
            <p:nvPr/>
          </p:nvSpPr>
          <p:spPr bwMode="auto">
            <a:xfrm>
              <a:off x="2656" y="190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5" name="Rectangle 27"/>
            <p:cNvSpPr>
              <a:spLocks noChangeArrowheads="1"/>
            </p:cNvSpPr>
            <p:nvPr/>
          </p:nvSpPr>
          <p:spPr bwMode="auto">
            <a:xfrm>
              <a:off x="2528" y="190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6" name="Rectangle 28"/>
            <p:cNvSpPr>
              <a:spLocks noChangeArrowheads="1"/>
            </p:cNvSpPr>
            <p:nvPr/>
          </p:nvSpPr>
          <p:spPr bwMode="auto">
            <a:xfrm>
              <a:off x="2400" y="190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7" name="Rectangle 29"/>
            <p:cNvSpPr>
              <a:spLocks noChangeArrowheads="1"/>
            </p:cNvSpPr>
            <p:nvPr/>
          </p:nvSpPr>
          <p:spPr bwMode="auto">
            <a:xfrm>
              <a:off x="3040" y="178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8" name="Rectangle 30"/>
            <p:cNvSpPr>
              <a:spLocks noChangeArrowheads="1"/>
            </p:cNvSpPr>
            <p:nvPr/>
          </p:nvSpPr>
          <p:spPr bwMode="auto">
            <a:xfrm>
              <a:off x="2912" y="178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79" name="Rectangle 31"/>
            <p:cNvSpPr>
              <a:spLocks noChangeArrowheads="1"/>
            </p:cNvSpPr>
            <p:nvPr/>
          </p:nvSpPr>
          <p:spPr bwMode="auto">
            <a:xfrm>
              <a:off x="2784" y="178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0" name="Rectangle 32"/>
            <p:cNvSpPr>
              <a:spLocks noChangeArrowheads="1"/>
            </p:cNvSpPr>
            <p:nvPr/>
          </p:nvSpPr>
          <p:spPr bwMode="auto">
            <a:xfrm>
              <a:off x="2656" y="178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1" name="Rectangle 33"/>
            <p:cNvSpPr>
              <a:spLocks noChangeArrowheads="1"/>
            </p:cNvSpPr>
            <p:nvPr/>
          </p:nvSpPr>
          <p:spPr bwMode="auto">
            <a:xfrm>
              <a:off x="2528" y="1785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2" name="Rectangle 34"/>
            <p:cNvSpPr>
              <a:spLocks noChangeArrowheads="1"/>
            </p:cNvSpPr>
            <p:nvPr/>
          </p:nvSpPr>
          <p:spPr bwMode="auto">
            <a:xfrm>
              <a:off x="2400" y="178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3" name="Rectangle 35"/>
            <p:cNvSpPr>
              <a:spLocks noChangeArrowheads="1"/>
            </p:cNvSpPr>
            <p:nvPr/>
          </p:nvSpPr>
          <p:spPr bwMode="auto">
            <a:xfrm>
              <a:off x="3040" y="167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2912" y="1670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7685" name="Rectangle 37"/>
            <p:cNvSpPr>
              <a:spLocks noChangeArrowheads="1"/>
            </p:cNvSpPr>
            <p:nvPr/>
          </p:nvSpPr>
          <p:spPr bwMode="auto">
            <a:xfrm>
              <a:off x="2784" y="167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6" name="Rectangle 38"/>
            <p:cNvSpPr>
              <a:spLocks noChangeArrowheads="1"/>
            </p:cNvSpPr>
            <p:nvPr/>
          </p:nvSpPr>
          <p:spPr bwMode="auto">
            <a:xfrm>
              <a:off x="2656" y="167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2528" y="167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8" name="Rectangle 40"/>
            <p:cNvSpPr>
              <a:spLocks noChangeArrowheads="1"/>
            </p:cNvSpPr>
            <p:nvPr/>
          </p:nvSpPr>
          <p:spPr bwMode="auto">
            <a:xfrm>
              <a:off x="2400" y="167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89" name="Rectangle 41"/>
            <p:cNvSpPr>
              <a:spLocks noChangeArrowheads="1"/>
            </p:cNvSpPr>
            <p:nvPr/>
          </p:nvSpPr>
          <p:spPr bwMode="auto">
            <a:xfrm>
              <a:off x="3040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2912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1" name="Rectangle 43"/>
            <p:cNvSpPr>
              <a:spLocks noChangeArrowheads="1"/>
            </p:cNvSpPr>
            <p:nvPr/>
          </p:nvSpPr>
          <p:spPr bwMode="auto">
            <a:xfrm>
              <a:off x="2784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2" name="Rectangle 44"/>
            <p:cNvSpPr>
              <a:spLocks noChangeArrowheads="1"/>
            </p:cNvSpPr>
            <p:nvPr/>
          </p:nvSpPr>
          <p:spPr bwMode="auto">
            <a:xfrm>
              <a:off x="2656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3" name="Rectangle 45"/>
            <p:cNvSpPr>
              <a:spLocks noChangeArrowheads="1"/>
            </p:cNvSpPr>
            <p:nvPr/>
          </p:nvSpPr>
          <p:spPr bwMode="auto">
            <a:xfrm>
              <a:off x="2528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4" name="Rectangle 46"/>
            <p:cNvSpPr>
              <a:spLocks noChangeArrowheads="1"/>
            </p:cNvSpPr>
            <p:nvPr/>
          </p:nvSpPr>
          <p:spPr bwMode="auto">
            <a:xfrm>
              <a:off x="2400" y="1555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5" name="Rectangle 47"/>
            <p:cNvSpPr>
              <a:spLocks noChangeArrowheads="1"/>
            </p:cNvSpPr>
            <p:nvPr/>
          </p:nvSpPr>
          <p:spPr bwMode="auto">
            <a:xfrm>
              <a:off x="3040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6" name="Rectangle 48"/>
            <p:cNvSpPr>
              <a:spLocks noChangeArrowheads="1"/>
            </p:cNvSpPr>
            <p:nvPr/>
          </p:nvSpPr>
          <p:spPr bwMode="auto">
            <a:xfrm>
              <a:off x="2912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7" name="Rectangle 49"/>
            <p:cNvSpPr>
              <a:spLocks noChangeArrowheads="1"/>
            </p:cNvSpPr>
            <p:nvPr/>
          </p:nvSpPr>
          <p:spPr bwMode="auto">
            <a:xfrm>
              <a:off x="2784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8" name="Rectangle 50"/>
            <p:cNvSpPr>
              <a:spLocks noChangeArrowheads="1"/>
            </p:cNvSpPr>
            <p:nvPr/>
          </p:nvSpPr>
          <p:spPr bwMode="auto">
            <a:xfrm>
              <a:off x="2656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699" name="Rectangle 51"/>
            <p:cNvSpPr>
              <a:spLocks noChangeArrowheads="1"/>
            </p:cNvSpPr>
            <p:nvPr/>
          </p:nvSpPr>
          <p:spPr bwMode="auto">
            <a:xfrm>
              <a:off x="2528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00" name="Rectangle 52"/>
            <p:cNvSpPr>
              <a:spLocks noChangeArrowheads="1"/>
            </p:cNvSpPr>
            <p:nvPr/>
          </p:nvSpPr>
          <p:spPr bwMode="auto">
            <a:xfrm>
              <a:off x="2400" y="1440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01" name="Line 53"/>
            <p:cNvSpPr>
              <a:spLocks noChangeShapeType="1"/>
            </p:cNvSpPr>
            <p:nvPr/>
          </p:nvSpPr>
          <p:spPr bwMode="auto">
            <a:xfrm>
              <a:off x="2400" y="1440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2" name="Line 54"/>
            <p:cNvSpPr>
              <a:spLocks noChangeShapeType="1"/>
            </p:cNvSpPr>
            <p:nvPr/>
          </p:nvSpPr>
          <p:spPr bwMode="auto">
            <a:xfrm>
              <a:off x="2400" y="1555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3" name="Line 55"/>
            <p:cNvSpPr>
              <a:spLocks noChangeShapeType="1"/>
            </p:cNvSpPr>
            <p:nvPr/>
          </p:nvSpPr>
          <p:spPr bwMode="auto">
            <a:xfrm>
              <a:off x="2400" y="167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4" name="Line 56"/>
            <p:cNvSpPr>
              <a:spLocks noChangeShapeType="1"/>
            </p:cNvSpPr>
            <p:nvPr/>
          </p:nvSpPr>
          <p:spPr bwMode="auto">
            <a:xfrm>
              <a:off x="2400" y="1785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5" name="Line 57"/>
            <p:cNvSpPr>
              <a:spLocks noChangeShapeType="1"/>
            </p:cNvSpPr>
            <p:nvPr/>
          </p:nvSpPr>
          <p:spPr bwMode="auto">
            <a:xfrm>
              <a:off x="2400" y="190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6" name="Line 58"/>
            <p:cNvSpPr>
              <a:spLocks noChangeShapeType="1"/>
            </p:cNvSpPr>
            <p:nvPr/>
          </p:nvSpPr>
          <p:spPr bwMode="auto">
            <a:xfrm>
              <a:off x="2400" y="2015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7" name="Line 59"/>
            <p:cNvSpPr>
              <a:spLocks noChangeShapeType="1"/>
            </p:cNvSpPr>
            <p:nvPr/>
          </p:nvSpPr>
          <p:spPr bwMode="auto">
            <a:xfrm>
              <a:off x="2400" y="2130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8" name="Line 60"/>
            <p:cNvSpPr>
              <a:spLocks noChangeShapeType="1"/>
            </p:cNvSpPr>
            <p:nvPr/>
          </p:nvSpPr>
          <p:spPr bwMode="auto">
            <a:xfrm>
              <a:off x="2400" y="1440"/>
              <a:ext cx="0" cy="6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09" name="Line 61"/>
            <p:cNvSpPr>
              <a:spLocks noChangeShapeType="1"/>
            </p:cNvSpPr>
            <p:nvPr/>
          </p:nvSpPr>
          <p:spPr bwMode="auto">
            <a:xfrm>
              <a:off x="2528" y="1440"/>
              <a:ext cx="0" cy="6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0" name="Line 62"/>
            <p:cNvSpPr>
              <a:spLocks noChangeShapeType="1"/>
            </p:cNvSpPr>
            <p:nvPr/>
          </p:nvSpPr>
          <p:spPr bwMode="auto">
            <a:xfrm>
              <a:off x="2656" y="1440"/>
              <a:ext cx="0" cy="6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1" name="Line 63"/>
            <p:cNvSpPr>
              <a:spLocks noChangeShapeType="1"/>
            </p:cNvSpPr>
            <p:nvPr/>
          </p:nvSpPr>
          <p:spPr bwMode="auto">
            <a:xfrm>
              <a:off x="2784" y="1440"/>
              <a:ext cx="0" cy="6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2" name="Line 64"/>
            <p:cNvSpPr>
              <a:spLocks noChangeShapeType="1"/>
            </p:cNvSpPr>
            <p:nvPr/>
          </p:nvSpPr>
          <p:spPr bwMode="auto">
            <a:xfrm>
              <a:off x="2912" y="1440"/>
              <a:ext cx="0" cy="6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3" name="Line 65"/>
            <p:cNvSpPr>
              <a:spLocks noChangeShapeType="1"/>
            </p:cNvSpPr>
            <p:nvPr/>
          </p:nvSpPr>
          <p:spPr bwMode="auto">
            <a:xfrm>
              <a:off x="3040" y="1440"/>
              <a:ext cx="0" cy="6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14" name="Line 66"/>
            <p:cNvSpPr>
              <a:spLocks noChangeShapeType="1"/>
            </p:cNvSpPr>
            <p:nvPr/>
          </p:nvSpPr>
          <p:spPr bwMode="auto">
            <a:xfrm>
              <a:off x="3168" y="1440"/>
              <a:ext cx="0" cy="69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718" name="Group 70"/>
          <p:cNvGrpSpPr>
            <a:grpSpLocks/>
          </p:cNvGrpSpPr>
          <p:nvPr/>
        </p:nvGrpSpPr>
        <p:grpSpPr bwMode="auto">
          <a:xfrm>
            <a:off x="8228013" y="2057400"/>
            <a:ext cx="1447800" cy="838200"/>
            <a:chOff x="4032" y="1536"/>
            <a:chExt cx="912" cy="528"/>
          </a:xfrm>
        </p:grpSpPr>
        <p:sp>
          <p:nvSpPr>
            <p:cNvPr id="27719" name="Line 71"/>
            <p:cNvSpPr>
              <a:spLocks noChangeShapeType="1"/>
            </p:cNvSpPr>
            <p:nvPr/>
          </p:nvSpPr>
          <p:spPr bwMode="auto">
            <a:xfrm>
              <a:off x="4032" y="153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0" name="Line 72"/>
            <p:cNvSpPr>
              <a:spLocks noChangeShapeType="1"/>
            </p:cNvSpPr>
            <p:nvPr/>
          </p:nvSpPr>
          <p:spPr bwMode="auto">
            <a:xfrm>
              <a:off x="4032" y="2064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21" name="Text Box 73"/>
            <p:cNvSpPr txBox="1">
              <a:spLocks noChangeArrowheads="1"/>
            </p:cNvSpPr>
            <p:nvPr/>
          </p:nvSpPr>
          <p:spPr bwMode="auto">
            <a:xfrm>
              <a:off x="4080" y="1536"/>
              <a:ext cx="801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>
                  <a:latin typeface="Times New Roman" panose="02020603050405020304" pitchFamily="18" charset="0"/>
                </a:rPr>
                <a:t>                •  </a:t>
              </a:r>
            </a:p>
            <a:p>
              <a:r>
                <a:rPr lang="en-US" altLang="en-US" sz="1600">
                  <a:latin typeface="Times New Roman" panose="02020603050405020304" pitchFamily="18" charset="0"/>
                </a:rPr>
                <a:t>  •     </a:t>
              </a:r>
            </a:p>
            <a:p>
              <a:r>
                <a:rPr lang="en-US" altLang="en-US" sz="1600">
                  <a:latin typeface="Times New Roman" panose="02020603050405020304" pitchFamily="18" charset="0"/>
                </a:rPr>
                <a:t>              •      </a:t>
              </a:r>
            </a:p>
          </p:txBody>
        </p:sp>
      </p:grpSp>
      <p:grpSp>
        <p:nvGrpSpPr>
          <p:cNvPr id="27722" name="Group 74"/>
          <p:cNvGrpSpPr>
            <a:grpSpLocks/>
          </p:cNvGrpSpPr>
          <p:nvPr/>
        </p:nvGrpSpPr>
        <p:grpSpPr bwMode="auto">
          <a:xfrm>
            <a:off x="5637213" y="3200400"/>
            <a:ext cx="1219200" cy="1143000"/>
            <a:chOff x="2400" y="2304"/>
            <a:chExt cx="768" cy="720"/>
          </a:xfrm>
        </p:grpSpPr>
        <p:sp>
          <p:nvSpPr>
            <p:cNvPr id="27723" name="Rectangle 75"/>
            <p:cNvSpPr>
              <a:spLocks noChangeArrowheads="1"/>
            </p:cNvSpPr>
            <p:nvPr/>
          </p:nvSpPr>
          <p:spPr bwMode="auto">
            <a:xfrm>
              <a:off x="3040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4" name="Rectangle 76"/>
            <p:cNvSpPr>
              <a:spLocks noChangeArrowheads="1"/>
            </p:cNvSpPr>
            <p:nvPr/>
          </p:nvSpPr>
          <p:spPr bwMode="auto">
            <a:xfrm>
              <a:off x="2912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5" name="Rectangle 77"/>
            <p:cNvSpPr>
              <a:spLocks noChangeArrowheads="1"/>
            </p:cNvSpPr>
            <p:nvPr/>
          </p:nvSpPr>
          <p:spPr bwMode="auto">
            <a:xfrm>
              <a:off x="2784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6" name="Rectangle 78"/>
            <p:cNvSpPr>
              <a:spLocks noChangeArrowheads="1"/>
            </p:cNvSpPr>
            <p:nvPr/>
          </p:nvSpPr>
          <p:spPr bwMode="auto">
            <a:xfrm>
              <a:off x="2656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7" name="Rectangle 79"/>
            <p:cNvSpPr>
              <a:spLocks noChangeArrowheads="1"/>
            </p:cNvSpPr>
            <p:nvPr/>
          </p:nvSpPr>
          <p:spPr bwMode="auto">
            <a:xfrm>
              <a:off x="2528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8" name="Rectangle 80"/>
            <p:cNvSpPr>
              <a:spLocks noChangeArrowheads="1"/>
            </p:cNvSpPr>
            <p:nvPr/>
          </p:nvSpPr>
          <p:spPr bwMode="auto">
            <a:xfrm>
              <a:off x="2400" y="2900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29" name="Rectangle 81"/>
            <p:cNvSpPr>
              <a:spLocks noChangeArrowheads="1"/>
            </p:cNvSpPr>
            <p:nvPr/>
          </p:nvSpPr>
          <p:spPr bwMode="auto">
            <a:xfrm>
              <a:off x="3040" y="2784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0" name="Rectangle 82"/>
            <p:cNvSpPr>
              <a:spLocks noChangeArrowheads="1"/>
            </p:cNvSpPr>
            <p:nvPr/>
          </p:nvSpPr>
          <p:spPr bwMode="auto">
            <a:xfrm>
              <a:off x="2912" y="2784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1" name="Rectangle 83"/>
            <p:cNvSpPr>
              <a:spLocks noChangeArrowheads="1"/>
            </p:cNvSpPr>
            <p:nvPr/>
          </p:nvSpPr>
          <p:spPr bwMode="auto">
            <a:xfrm>
              <a:off x="2784" y="2784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2" name="Rectangle 84"/>
            <p:cNvSpPr>
              <a:spLocks noChangeArrowheads="1"/>
            </p:cNvSpPr>
            <p:nvPr/>
          </p:nvSpPr>
          <p:spPr bwMode="auto">
            <a:xfrm>
              <a:off x="2656" y="2784"/>
              <a:ext cx="128" cy="1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3" name="Rectangle 85"/>
            <p:cNvSpPr>
              <a:spLocks noChangeArrowheads="1"/>
            </p:cNvSpPr>
            <p:nvPr/>
          </p:nvSpPr>
          <p:spPr bwMode="auto">
            <a:xfrm>
              <a:off x="2528" y="2784"/>
              <a:ext cx="128" cy="1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4" name="Rectangle 86"/>
            <p:cNvSpPr>
              <a:spLocks noChangeArrowheads="1"/>
            </p:cNvSpPr>
            <p:nvPr/>
          </p:nvSpPr>
          <p:spPr bwMode="auto">
            <a:xfrm>
              <a:off x="2400" y="2784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5" name="Rectangle 87"/>
            <p:cNvSpPr>
              <a:spLocks noChangeArrowheads="1"/>
            </p:cNvSpPr>
            <p:nvPr/>
          </p:nvSpPr>
          <p:spPr bwMode="auto">
            <a:xfrm>
              <a:off x="3040" y="2649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6" name="Rectangle 88"/>
            <p:cNvSpPr>
              <a:spLocks noChangeArrowheads="1"/>
            </p:cNvSpPr>
            <p:nvPr/>
          </p:nvSpPr>
          <p:spPr bwMode="auto">
            <a:xfrm>
              <a:off x="2912" y="2649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7" name="Rectangle 89"/>
            <p:cNvSpPr>
              <a:spLocks noChangeArrowheads="1"/>
            </p:cNvSpPr>
            <p:nvPr/>
          </p:nvSpPr>
          <p:spPr bwMode="auto">
            <a:xfrm>
              <a:off x="2784" y="2649"/>
              <a:ext cx="128" cy="1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8" name="Rectangle 90"/>
            <p:cNvSpPr>
              <a:spLocks noChangeArrowheads="1"/>
            </p:cNvSpPr>
            <p:nvPr/>
          </p:nvSpPr>
          <p:spPr bwMode="auto">
            <a:xfrm>
              <a:off x="2656" y="2649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39" name="Rectangle 91"/>
            <p:cNvSpPr>
              <a:spLocks noChangeArrowheads="1"/>
            </p:cNvSpPr>
            <p:nvPr/>
          </p:nvSpPr>
          <p:spPr bwMode="auto">
            <a:xfrm>
              <a:off x="2528" y="2649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0" name="Rectangle 92"/>
            <p:cNvSpPr>
              <a:spLocks noChangeArrowheads="1"/>
            </p:cNvSpPr>
            <p:nvPr/>
          </p:nvSpPr>
          <p:spPr bwMode="auto">
            <a:xfrm>
              <a:off x="2400" y="2649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1" name="Rectangle 93"/>
            <p:cNvSpPr>
              <a:spLocks noChangeArrowheads="1"/>
            </p:cNvSpPr>
            <p:nvPr/>
          </p:nvSpPr>
          <p:spPr bwMode="auto">
            <a:xfrm>
              <a:off x="3040" y="253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2" name="Rectangle 94"/>
            <p:cNvSpPr>
              <a:spLocks noChangeArrowheads="1"/>
            </p:cNvSpPr>
            <p:nvPr/>
          </p:nvSpPr>
          <p:spPr bwMode="auto">
            <a:xfrm>
              <a:off x="2912" y="2534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3" name="Rectangle 95"/>
            <p:cNvSpPr>
              <a:spLocks noChangeArrowheads="1"/>
            </p:cNvSpPr>
            <p:nvPr/>
          </p:nvSpPr>
          <p:spPr bwMode="auto">
            <a:xfrm>
              <a:off x="2784" y="253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4" name="Rectangle 96"/>
            <p:cNvSpPr>
              <a:spLocks noChangeArrowheads="1"/>
            </p:cNvSpPr>
            <p:nvPr/>
          </p:nvSpPr>
          <p:spPr bwMode="auto">
            <a:xfrm>
              <a:off x="2656" y="253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5" name="Rectangle 97"/>
            <p:cNvSpPr>
              <a:spLocks noChangeArrowheads="1"/>
            </p:cNvSpPr>
            <p:nvPr/>
          </p:nvSpPr>
          <p:spPr bwMode="auto">
            <a:xfrm>
              <a:off x="2528" y="253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6" name="Rectangle 98"/>
            <p:cNvSpPr>
              <a:spLocks noChangeArrowheads="1"/>
            </p:cNvSpPr>
            <p:nvPr/>
          </p:nvSpPr>
          <p:spPr bwMode="auto">
            <a:xfrm>
              <a:off x="2400" y="253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7" name="Rectangle 99"/>
            <p:cNvSpPr>
              <a:spLocks noChangeArrowheads="1"/>
            </p:cNvSpPr>
            <p:nvPr/>
          </p:nvSpPr>
          <p:spPr bwMode="auto">
            <a:xfrm>
              <a:off x="3040" y="2419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8" name="Rectangle 100"/>
            <p:cNvSpPr>
              <a:spLocks noChangeArrowheads="1"/>
            </p:cNvSpPr>
            <p:nvPr/>
          </p:nvSpPr>
          <p:spPr bwMode="auto">
            <a:xfrm>
              <a:off x="2912" y="2419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49" name="Rectangle 101"/>
            <p:cNvSpPr>
              <a:spLocks noChangeArrowheads="1"/>
            </p:cNvSpPr>
            <p:nvPr/>
          </p:nvSpPr>
          <p:spPr bwMode="auto">
            <a:xfrm>
              <a:off x="2784" y="2419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0" name="Rectangle 102"/>
            <p:cNvSpPr>
              <a:spLocks noChangeArrowheads="1"/>
            </p:cNvSpPr>
            <p:nvPr/>
          </p:nvSpPr>
          <p:spPr bwMode="auto">
            <a:xfrm>
              <a:off x="2656" y="2419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1" name="Rectangle 103"/>
            <p:cNvSpPr>
              <a:spLocks noChangeArrowheads="1"/>
            </p:cNvSpPr>
            <p:nvPr/>
          </p:nvSpPr>
          <p:spPr bwMode="auto">
            <a:xfrm>
              <a:off x="2528" y="2419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2" name="Rectangle 104"/>
            <p:cNvSpPr>
              <a:spLocks noChangeArrowheads="1"/>
            </p:cNvSpPr>
            <p:nvPr/>
          </p:nvSpPr>
          <p:spPr bwMode="auto">
            <a:xfrm>
              <a:off x="2400" y="2419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3" name="Rectangle 105"/>
            <p:cNvSpPr>
              <a:spLocks noChangeArrowheads="1"/>
            </p:cNvSpPr>
            <p:nvPr/>
          </p:nvSpPr>
          <p:spPr bwMode="auto">
            <a:xfrm>
              <a:off x="3040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4" name="Rectangle 106"/>
            <p:cNvSpPr>
              <a:spLocks noChangeArrowheads="1"/>
            </p:cNvSpPr>
            <p:nvPr/>
          </p:nvSpPr>
          <p:spPr bwMode="auto">
            <a:xfrm>
              <a:off x="2912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5" name="Rectangle 107"/>
            <p:cNvSpPr>
              <a:spLocks noChangeArrowheads="1"/>
            </p:cNvSpPr>
            <p:nvPr/>
          </p:nvSpPr>
          <p:spPr bwMode="auto">
            <a:xfrm>
              <a:off x="2784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6" name="Rectangle 108"/>
            <p:cNvSpPr>
              <a:spLocks noChangeArrowheads="1"/>
            </p:cNvSpPr>
            <p:nvPr/>
          </p:nvSpPr>
          <p:spPr bwMode="auto">
            <a:xfrm>
              <a:off x="2656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7" name="Rectangle 109"/>
            <p:cNvSpPr>
              <a:spLocks noChangeArrowheads="1"/>
            </p:cNvSpPr>
            <p:nvPr/>
          </p:nvSpPr>
          <p:spPr bwMode="auto">
            <a:xfrm>
              <a:off x="2528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8" name="Rectangle 110"/>
            <p:cNvSpPr>
              <a:spLocks noChangeArrowheads="1"/>
            </p:cNvSpPr>
            <p:nvPr/>
          </p:nvSpPr>
          <p:spPr bwMode="auto">
            <a:xfrm>
              <a:off x="2400" y="2304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59" name="Line 111"/>
            <p:cNvSpPr>
              <a:spLocks noChangeShapeType="1"/>
            </p:cNvSpPr>
            <p:nvPr/>
          </p:nvSpPr>
          <p:spPr bwMode="auto">
            <a:xfrm>
              <a:off x="2400" y="2304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0" name="Line 112"/>
            <p:cNvSpPr>
              <a:spLocks noChangeShapeType="1"/>
            </p:cNvSpPr>
            <p:nvPr/>
          </p:nvSpPr>
          <p:spPr bwMode="auto">
            <a:xfrm>
              <a:off x="2400" y="241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1" name="Line 113"/>
            <p:cNvSpPr>
              <a:spLocks noChangeShapeType="1"/>
            </p:cNvSpPr>
            <p:nvPr/>
          </p:nvSpPr>
          <p:spPr bwMode="auto">
            <a:xfrm>
              <a:off x="2400" y="253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2" name="Line 114"/>
            <p:cNvSpPr>
              <a:spLocks noChangeShapeType="1"/>
            </p:cNvSpPr>
            <p:nvPr/>
          </p:nvSpPr>
          <p:spPr bwMode="auto">
            <a:xfrm>
              <a:off x="2400" y="264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3" name="Line 115"/>
            <p:cNvSpPr>
              <a:spLocks noChangeShapeType="1"/>
            </p:cNvSpPr>
            <p:nvPr/>
          </p:nvSpPr>
          <p:spPr bwMode="auto">
            <a:xfrm>
              <a:off x="2400" y="278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4" name="Line 116"/>
            <p:cNvSpPr>
              <a:spLocks noChangeShapeType="1"/>
            </p:cNvSpPr>
            <p:nvPr/>
          </p:nvSpPr>
          <p:spPr bwMode="auto">
            <a:xfrm>
              <a:off x="2400" y="290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5" name="Line 117"/>
            <p:cNvSpPr>
              <a:spLocks noChangeShapeType="1"/>
            </p:cNvSpPr>
            <p:nvPr/>
          </p:nvSpPr>
          <p:spPr bwMode="auto">
            <a:xfrm>
              <a:off x="2400" y="3024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6" name="Line 118"/>
            <p:cNvSpPr>
              <a:spLocks noChangeShapeType="1"/>
            </p:cNvSpPr>
            <p:nvPr/>
          </p:nvSpPr>
          <p:spPr bwMode="auto">
            <a:xfrm>
              <a:off x="2400" y="2304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7" name="Line 119"/>
            <p:cNvSpPr>
              <a:spLocks noChangeShapeType="1"/>
            </p:cNvSpPr>
            <p:nvPr/>
          </p:nvSpPr>
          <p:spPr bwMode="auto">
            <a:xfrm>
              <a:off x="2528" y="230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8" name="Line 120"/>
            <p:cNvSpPr>
              <a:spLocks noChangeShapeType="1"/>
            </p:cNvSpPr>
            <p:nvPr/>
          </p:nvSpPr>
          <p:spPr bwMode="auto">
            <a:xfrm>
              <a:off x="2656" y="230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69" name="Line 121"/>
            <p:cNvSpPr>
              <a:spLocks noChangeShapeType="1"/>
            </p:cNvSpPr>
            <p:nvPr/>
          </p:nvSpPr>
          <p:spPr bwMode="auto">
            <a:xfrm>
              <a:off x="2784" y="230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0" name="Line 122"/>
            <p:cNvSpPr>
              <a:spLocks noChangeShapeType="1"/>
            </p:cNvSpPr>
            <p:nvPr/>
          </p:nvSpPr>
          <p:spPr bwMode="auto">
            <a:xfrm>
              <a:off x="2912" y="230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1" name="Line 123"/>
            <p:cNvSpPr>
              <a:spLocks noChangeShapeType="1"/>
            </p:cNvSpPr>
            <p:nvPr/>
          </p:nvSpPr>
          <p:spPr bwMode="auto">
            <a:xfrm>
              <a:off x="3040" y="2304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72" name="Line 124"/>
            <p:cNvSpPr>
              <a:spLocks noChangeShapeType="1"/>
            </p:cNvSpPr>
            <p:nvPr/>
          </p:nvSpPr>
          <p:spPr bwMode="auto">
            <a:xfrm>
              <a:off x="3168" y="2304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778" name="Group 130"/>
          <p:cNvGrpSpPr>
            <a:grpSpLocks/>
          </p:cNvGrpSpPr>
          <p:nvPr/>
        </p:nvGrpSpPr>
        <p:grpSpPr bwMode="auto">
          <a:xfrm>
            <a:off x="2360613" y="3429000"/>
            <a:ext cx="1828800" cy="762000"/>
            <a:chOff x="336" y="2448"/>
            <a:chExt cx="1152" cy="480"/>
          </a:xfrm>
        </p:grpSpPr>
        <p:sp>
          <p:nvSpPr>
            <p:cNvPr id="27779" name="AutoShape 131"/>
            <p:cNvSpPr>
              <a:spLocks noChangeArrowheads="1"/>
            </p:cNvSpPr>
            <p:nvPr/>
          </p:nvSpPr>
          <p:spPr bwMode="auto">
            <a:xfrm>
              <a:off x="336" y="2448"/>
              <a:ext cx="1152" cy="480"/>
            </a:xfrm>
            <a:prstGeom prst="parallelogram">
              <a:avLst>
                <a:gd name="adj" fmla="val 6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0" name="Line 132"/>
            <p:cNvSpPr>
              <a:spLocks noChangeShapeType="1"/>
            </p:cNvSpPr>
            <p:nvPr/>
          </p:nvSpPr>
          <p:spPr bwMode="auto">
            <a:xfrm flipV="1">
              <a:off x="672" y="2736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781" name="Line 133"/>
            <p:cNvSpPr>
              <a:spLocks noChangeShapeType="1"/>
            </p:cNvSpPr>
            <p:nvPr/>
          </p:nvSpPr>
          <p:spPr bwMode="auto">
            <a:xfrm flipV="1">
              <a:off x="1008" y="2496"/>
              <a:ext cx="19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782" name="Group 134"/>
          <p:cNvGrpSpPr>
            <a:grpSpLocks/>
          </p:cNvGrpSpPr>
          <p:nvPr/>
        </p:nvGrpSpPr>
        <p:grpSpPr bwMode="auto">
          <a:xfrm>
            <a:off x="2284413" y="4724400"/>
            <a:ext cx="1828800" cy="762000"/>
            <a:chOff x="288" y="3312"/>
            <a:chExt cx="1152" cy="480"/>
          </a:xfrm>
        </p:grpSpPr>
        <p:sp>
          <p:nvSpPr>
            <p:cNvPr id="27783" name="AutoShape 135"/>
            <p:cNvSpPr>
              <a:spLocks noChangeArrowheads="1"/>
            </p:cNvSpPr>
            <p:nvPr/>
          </p:nvSpPr>
          <p:spPr bwMode="auto">
            <a:xfrm>
              <a:off x="288" y="3312"/>
              <a:ext cx="1152" cy="480"/>
            </a:xfrm>
            <a:prstGeom prst="parallelogram">
              <a:avLst>
                <a:gd name="adj" fmla="val 6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84" name="Freeform 136"/>
            <p:cNvSpPr>
              <a:spLocks/>
            </p:cNvSpPr>
            <p:nvPr/>
          </p:nvSpPr>
          <p:spPr bwMode="auto">
            <a:xfrm>
              <a:off x="528" y="3408"/>
              <a:ext cx="624" cy="336"/>
            </a:xfrm>
            <a:custGeom>
              <a:avLst/>
              <a:gdLst>
                <a:gd name="T0" fmla="*/ 432 w 432"/>
                <a:gd name="T1" fmla="*/ 48 h 288"/>
                <a:gd name="T2" fmla="*/ 384 w 432"/>
                <a:gd name="T3" fmla="*/ 0 h 288"/>
                <a:gd name="T4" fmla="*/ 288 w 432"/>
                <a:gd name="T5" fmla="*/ 0 h 288"/>
                <a:gd name="T6" fmla="*/ 192 w 432"/>
                <a:gd name="T7" fmla="*/ 0 h 288"/>
                <a:gd name="T8" fmla="*/ 144 w 432"/>
                <a:gd name="T9" fmla="*/ 48 h 288"/>
                <a:gd name="T10" fmla="*/ 96 w 432"/>
                <a:gd name="T11" fmla="*/ 96 h 288"/>
                <a:gd name="T12" fmla="*/ 0 w 432"/>
                <a:gd name="T13" fmla="*/ 144 h 288"/>
                <a:gd name="T14" fmla="*/ 0 w 432"/>
                <a:gd name="T15" fmla="*/ 240 h 288"/>
                <a:gd name="T16" fmla="*/ 144 w 432"/>
                <a:gd name="T17" fmla="*/ 288 h 288"/>
                <a:gd name="T18" fmla="*/ 192 w 432"/>
                <a:gd name="T19" fmla="*/ 288 h 288"/>
                <a:gd name="T20" fmla="*/ 384 w 432"/>
                <a:gd name="T21" fmla="*/ 240 h 288"/>
                <a:gd name="T22" fmla="*/ 384 w 432"/>
                <a:gd name="T23" fmla="*/ 192 h 288"/>
                <a:gd name="T24" fmla="*/ 432 w 432"/>
                <a:gd name="T25" fmla="*/ 96 h 288"/>
                <a:gd name="T26" fmla="*/ 432 w 432"/>
                <a:gd name="T27" fmla="*/ 4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2" h="288">
                  <a:moveTo>
                    <a:pt x="432" y="48"/>
                  </a:moveTo>
                  <a:lnTo>
                    <a:pt x="384" y="0"/>
                  </a:lnTo>
                  <a:lnTo>
                    <a:pt x="288" y="0"/>
                  </a:lnTo>
                  <a:lnTo>
                    <a:pt x="192" y="0"/>
                  </a:lnTo>
                  <a:lnTo>
                    <a:pt x="144" y="48"/>
                  </a:lnTo>
                  <a:lnTo>
                    <a:pt x="96" y="96"/>
                  </a:lnTo>
                  <a:lnTo>
                    <a:pt x="0" y="144"/>
                  </a:lnTo>
                  <a:lnTo>
                    <a:pt x="0" y="240"/>
                  </a:lnTo>
                  <a:lnTo>
                    <a:pt x="144" y="288"/>
                  </a:lnTo>
                  <a:lnTo>
                    <a:pt x="192" y="288"/>
                  </a:lnTo>
                  <a:lnTo>
                    <a:pt x="384" y="240"/>
                  </a:lnTo>
                  <a:lnTo>
                    <a:pt x="384" y="192"/>
                  </a:lnTo>
                  <a:lnTo>
                    <a:pt x="432" y="96"/>
                  </a:lnTo>
                  <a:lnTo>
                    <a:pt x="432" y="48"/>
                  </a:lnTo>
                  <a:close/>
                </a:path>
              </a:pathLst>
            </a:cu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785" name="Group 137"/>
          <p:cNvGrpSpPr>
            <a:grpSpLocks/>
          </p:cNvGrpSpPr>
          <p:nvPr/>
        </p:nvGrpSpPr>
        <p:grpSpPr bwMode="auto">
          <a:xfrm>
            <a:off x="5637213" y="4572000"/>
            <a:ext cx="1219200" cy="1143000"/>
            <a:chOff x="2400" y="3168"/>
            <a:chExt cx="768" cy="720"/>
          </a:xfrm>
        </p:grpSpPr>
        <p:sp>
          <p:nvSpPr>
            <p:cNvPr id="27786" name="Rectangle 138"/>
            <p:cNvSpPr>
              <a:spLocks noChangeArrowheads="1"/>
            </p:cNvSpPr>
            <p:nvPr/>
          </p:nvSpPr>
          <p:spPr bwMode="auto">
            <a:xfrm>
              <a:off x="3040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87" name="Rectangle 139"/>
            <p:cNvSpPr>
              <a:spLocks noChangeArrowheads="1"/>
            </p:cNvSpPr>
            <p:nvPr/>
          </p:nvSpPr>
          <p:spPr bwMode="auto">
            <a:xfrm>
              <a:off x="2912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88" name="Rectangle 140"/>
            <p:cNvSpPr>
              <a:spLocks noChangeArrowheads="1"/>
            </p:cNvSpPr>
            <p:nvPr/>
          </p:nvSpPr>
          <p:spPr bwMode="auto">
            <a:xfrm>
              <a:off x="2784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89" name="Rectangle 141"/>
            <p:cNvSpPr>
              <a:spLocks noChangeArrowheads="1"/>
            </p:cNvSpPr>
            <p:nvPr/>
          </p:nvSpPr>
          <p:spPr bwMode="auto">
            <a:xfrm>
              <a:off x="2656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0" name="Rectangle 142"/>
            <p:cNvSpPr>
              <a:spLocks noChangeArrowheads="1"/>
            </p:cNvSpPr>
            <p:nvPr/>
          </p:nvSpPr>
          <p:spPr bwMode="auto">
            <a:xfrm>
              <a:off x="2528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1" name="Rectangle 143"/>
            <p:cNvSpPr>
              <a:spLocks noChangeArrowheads="1"/>
            </p:cNvSpPr>
            <p:nvPr/>
          </p:nvSpPr>
          <p:spPr bwMode="auto">
            <a:xfrm>
              <a:off x="2400" y="3764"/>
              <a:ext cx="128" cy="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2" name="Rectangle 144"/>
            <p:cNvSpPr>
              <a:spLocks noChangeArrowheads="1"/>
            </p:cNvSpPr>
            <p:nvPr/>
          </p:nvSpPr>
          <p:spPr bwMode="auto">
            <a:xfrm>
              <a:off x="3040" y="3648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3" name="Rectangle 145"/>
            <p:cNvSpPr>
              <a:spLocks noChangeArrowheads="1"/>
            </p:cNvSpPr>
            <p:nvPr/>
          </p:nvSpPr>
          <p:spPr bwMode="auto">
            <a:xfrm>
              <a:off x="2912" y="3648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4" name="Rectangle 146"/>
            <p:cNvSpPr>
              <a:spLocks noChangeArrowheads="1"/>
            </p:cNvSpPr>
            <p:nvPr/>
          </p:nvSpPr>
          <p:spPr bwMode="auto">
            <a:xfrm>
              <a:off x="2784" y="3648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5" name="Rectangle 147"/>
            <p:cNvSpPr>
              <a:spLocks noChangeArrowheads="1"/>
            </p:cNvSpPr>
            <p:nvPr/>
          </p:nvSpPr>
          <p:spPr bwMode="auto">
            <a:xfrm>
              <a:off x="2656" y="3648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6" name="Rectangle 148"/>
            <p:cNvSpPr>
              <a:spLocks noChangeArrowheads="1"/>
            </p:cNvSpPr>
            <p:nvPr/>
          </p:nvSpPr>
          <p:spPr bwMode="auto">
            <a:xfrm>
              <a:off x="2528" y="3648"/>
              <a:ext cx="128" cy="11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7" name="Rectangle 149"/>
            <p:cNvSpPr>
              <a:spLocks noChangeArrowheads="1"/>
            </p:cNvSpPr>
            <p:nvPr/>
          </p:nvSpPr>
          <p:spPr bwMode="auto">
            <a:xfrm>
              <a:off x="2400" y="3648"/>
              <a:ext cx="128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8" name="Rectangle 150"/>
            <p:cNvSpPr>
              <a:spLocks noChangeArrowheads="1"/>
            </p:cNvSpPr>
            <p:nvPr/>
          </p:nvSpPr>
          <p:spPr bwMode="auto">
            <a:xfrm>
              <a:off x="3040" y="3513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799" name="Rectangle 151"/>
            <p:cNvSpPr>
              <a:spLocks noChangeArrowheads="1"/>
            </p:cNvSpPr>
            <p:nvPr/>
          </p:nvSpPr>
          <p:spPr bwMode="auto">
            <a:xfrm>
              <a:off x="2912" y="3513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0" name="Rectangle 152"/>
            <p:cNvSpPr>
              <a:spLocks noChangeArrowheads="1"/>
            </p:cNvSpPr>
            <p:nvPr/>
          </p:nvSpPr>
          <p:spPr bwMode="auto">
            <a:xfrm>
              <a:off x="2784" y="3513"/>
              <a:ext cx="128" cy="1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1" name="Rectangle 153"/>
            <p:cNvSpPr>
              <a:spLocks noChangeArrowheads="1"/>
            </p:cNvSpPr>
            <p:nvPr/>
          </p:nvSpPr>
          <p:spPr bwMode="auto">
            <a:xfrm>
              <a:off x="2656" y="3513"/>
              <a:ext cx="128" cy="1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2" name="Rectangle 154"/>
            <p:cNvSpPr>
              <a:spLocks noChangeArrowheads="1"/>
            </p:cNvSpPr>
            <p:nvPr/>
          </p:nvSpPr>
          <p:spPr bwMode="auto">
            <a:xfrm>
              <a:off x="2528" y="3513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3" name="Rectangle 155"/>
            <p:cNvSpPr>
              <a:spLocks noChangeArrowheads="1"/>
            </p:cNvSpPr>
            <p:nvPr/>
          </p:nvSpPr>
          <p:spPr bwMode="auto">
            <a:xfrm>
              <a:off x="2400" y="3513"/>
              <a:ext cx="128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4" name="Rectangle 156"/>
            <p:cNvSpPr>
              <a:spLocks noChangeArrowheads="1"/>
            </p:cNvSpPr>
            <p:nvPr/>
          </p:nvSpPr>
          <p:spPr bwMode="auto">
            <a:xfrm>
              <a:off x="3040" y="339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5" name="Rectangle 157"/>
            <p:cNvSpPr>
              <a:spLocks noChangeArrowheads="1"/>
            </p:cNvSpPr>
            <p:nvPr/>
          </p:nvSpPr>
          <p:spPr bwMode="auto">
            <a:xfrm>
              <a:off x="2912" y="3398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6" name="Rectangle 158"/>
            <p:cNvSpPr>
              <a:spLocks noChangeArrowheads="1"/>
            </p:cNvSpPr>
            <p:nvPr/>
          </p:nvSpPr>
          <p:spPr bwMode="auto">
            <a:xfrm>
              <a:off x="2784" y="3398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7" name="Rectangle 159"/>
            <p:cNvSpPr>
              <a:spLocks noChangeArrowheads="1"/>
            </p:cNvSpPr>
            <p:nvPr/>
          </p:nvSpPr>
          <p:spPr bwMode="auto">
            <a:xfrm>
              <a:off x="2656" y="3398"/>
              <a:ext cx="128" cy="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8" name="Rectangle 160"/>
            <p:cNvSpPr>
              <a:spLocks noChangeArrowheads="1"/>
            </p:cNvSpPr>
            <p:nvPr/>
          </p:nvSpPr>
          <p:spPr bwMode="auto">
            <a:xfrm>
              <a:off x="2528" y="339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09" name="Rectangle 161"/>
            <p:cNvSpPr>
              <a:spLocks noChangeArrowheads="1"/>
            </p:cNvSpPr>
            <p:nvPr/>
          </p:nvSpPr>
          <p:spPr bwMode="auto">
            <a:xfrm>
              <a:off x="2400" y="339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0" name="Rectangle 162"/>
            <p:cNvSpPr>
              <a:spLocks noChangeArrowheads="1"/>
            </p:cNvSpPr>
            <p:nvPr/>
          </p:nvSpPr>
          <p:spPr bwMode="auto">
            <a:xfrm>
              <a:off x="3040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1" name="Rectangle 163"/>
            <p:cNvSpPr>
              <a:spLocks noChangeArrowheads="1"/>
            </p:cNvSpPr>
            <p:nvPr/>
          </p:nvSpPr>
          <p:spPr bwMode="auto">
            <a:xfrm>
              <a:off x="2912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2" name="Rectangle 164"/>
            <p:cNvSpPr>
              <a:spLocks noChangeArrowheads="1"/>
            </p:cNvSpPr>
            <p:nvPr/>
          </p:nvSpPr>
          <p:spPr bwMode="auto">
            <a:xfrm>
              <a:off x="2784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3" name="Rectangle 165"/>
            <p:cNvSpPr>
              <a:spLocks noChangeArrowheads="1"/>
            </p:cNvSpPr>
            <p:nvPr/>
          </p:nvSpPr>
          <p:spPr bwMode="auto">
            <a:xfrm>
              <a:off x="2656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4" name="Rectangle 166"/>
            <p:cNvSpPr>
              <a:spLocks noChangeArrowheads="1"/>
            </p:cNvSpPr>
            <p:nvPr/>
          </p:nvSpPr>
          <p:spPr bwMode="auto">
            <a:xfrm>
              <a:off x="2528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5" name="Rectangle 167"/>
            <p:cNvSpPr>
              <a:spLocks noChangeArrowheads="1"/>
            </p:cNvSpPr>
            <p:nvPr/>
          </p:nvSpPr>
          <p:spPr bwMode="auto">
            <a:xfrm>
              <a:off x="2400" y="3283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6" name="Rectangle 168"/>
            <p:cNvSpPr>
              <a:spLocks noChangeArrowheads="1"/>
            </p:cNvSpPr>
            <p:nvPr/>
          </p:nvSpPr>
          <p:spPr bwMode="auto">
            <a:xfrm>
              <a:off x="3040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7" name="Rectangle 169"/>
            <p:cNvSpPr>
              <a:spLocks noChangeArrowheads="1"/>
            </p:cNvSpPr>
            <p:nvPr/>
          </p:nvSpPr>
          <p:spPr bwMode="auto">
            <a:xfrm>
              <a:off x="2912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8" name="Rectangle 170"/>
            <p:cNvSpPr>
              <a:spLocks noChangeArrowheads="1"/>
            </p:cNvSpPr>
            <p:nvPr/>
          </p:nvSpPr>
          <p:spPr bwMode="auto">
            <a:xfrm>
              <a:off x="2784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19" name="Rectangle 171"/>
            <p:cNvSpPr>
              <a:spLocks noChangeArrowheads="1"/>
            </p:cNvSpPr>
            <p:nvPr/>
          </p:nvSpPr>
          <p:spPr bwMode="auto">
            <a:xfrm>
              <a:off x="2656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20" name="Rectangle 172"/>
            <p:cNvSpPr>
              <a:spLocks noChangeArrowheads="1"/>
            </p:cNvSpPr>
            <p:nvPr/>
          </p:nvSpPr>
          <p:spPr bwMode="auto">
            <a:xfrm>
              <a:off x="2528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21" name="Rectangle 173"/>
            <p:cNvSpPr>
              <a:spLocks noChangeArrowheads="1"/>
            </p:cNvSpPr>
            <p:nvPr/>
          </p:nvSpPr>
          <p:spPr bwMode="auto">
            <a:xfrm>
              <a:off x="2400" y="3168"/>
              <a:ext cx="128" cy="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buFontTx/>
                <a:buNone/>
              </a:pPr>
              <a:endParaRPr lang="en-US" altLang="en-US" sz="600"/>
            </a:p>
          </p:txBody>
        </p:sp>
        <p:sp>
          <p:nvSpPr>
            <p:cNvPr id="27822" name="Line 174"/>
            <p:cNvSpPr>
              <a:spLocks noChangeShapeType="1"/>
            </p:cNvSpPr>
            <p:nvPr/>
          </p:nvSpPr>
          <p:spPr bwMode="auto">
            <a:xfrm>
              <a:off x="2400" y="3168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3" name="Line 175"/>
            <p:cNvSpPr>
              <a:spLocks noChangeShapeType="1"/>
            </p:cNvSpPr>
            <p:nvPr/>
          </p:nvSpPr>
          <p:spPr bwMode="auto">
            <a:xfrm>
              <a:off x="2400" y="328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4" name="Line 176"/>
            <p:cNvSpPr>
              <a:spLocks noChangeShapeType="1"/>
            </p:cNvSpPr>
            <p:nvPr/>
          </p:nvSpPr>
          <p:spPr bwMode="auto">
            <a:xfrm>
              <a:off x="2400" y="3398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5" name="Line 177"/>
            <p:cNvSpPr>
              <a:spLocks noChangeShapeType="1"/>
            </p:cNvSpPr>
            <p:nvPr/>
          </p:nvSpPr>
          <p:spPr bwMode="auto">
            <a:xfrm>
              <a:off x="2400" y="351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6" name="Line 178"/>
            <p:cNvSpPr>
              <a:spLocks noChangeShapeType="1"/>
            </p:cNvSpPr>
            <p:nvPr/>
          </p:nvSpPr>
          <p:spPr bwMode="auto">
            <a:xfrm>
              <a:off x="2400" y="3648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7" name="Line 179"/>
            <p:cNvSpPr>
              <a:spLocks noChangeShapeType="1"/>
            </p:cNvSpPr>
            <p:nvPr/>
          </p:nvSpPr>
          <p:spPr bwMode="auto">
            <a:xfrm>
              <a:off x="2400" y="376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8" name="Line 180"/>
            <p:cNvSpPr>
              <a:spLocks noChangeShapeType="1"/>
            </p:cNvSpPr>
            <p:nvPr/>
          </p:nvSpPr>
          <p:spPr bwMode="auto">
            <a:xfrm>
              <a:off x="2400" y="3888"/>
              <a:ext cx="768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29" name="Line 181"/>
            <p:cNvSpPr>
              <a:spLocks noChangeShapeType="1"/>
            </p:cNvSpPr>
            <p:nvPr/>
          </p:nvSpPr>
          <p:spPr bwMode="auto">
            <a:xfrm>
              <a:off x="2400" y="3168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0" name="Line 182"/>
            <p:cNvSpPr>
              <a:spLocks noChangeShapeType="1"/>
            </p:cNvSpPr>
            <p:nvPr/>
          </p:nvSpPr>
          <p:spPr bwMode="auto">
            <a:xfrm>
              <a:off x="2528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1" name="Line 183"/>
            <p:cNvSpPr>
              <a:spLocks noChangeShapeType="1"/>
            </p:cNvSpPr>
            <p:nvPr/>
          </p:nvSpPr>
          <p:spPr bwMode="auto">
            <a:xfrm>
              <a:off x="2656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2" name="Line 184"/>
            <p:cNvSpPr>
              <a:spLocks noChangeShapeType="1"/>
            </p:cNvSpPr>
            <p:nvPr/>
          </p:nvSpPr>
          <p:spPr bwMode="auto">
            <a:xfrm>
              <a:off x="2784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3" name="Line 185"/>
            <p:cNvSpPr>
              <a:spLocks noChangeShapeType="1"/>
            </p:cNvSpPr>
            <p:nvPr/>
          </p:nvSpPr>
          <p:spPr bwMode="auto">
            <a:xfrm>
              <a:off x="2912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4" name="Line 186"/>
            <p:cNvSpPr>
              <a:spLocks noChangeShapeType="1"/>
            </p:cNvSpPr>
            <p:nvPr/>
          </p:nvSpPr>
          <p:spPr bwMode="auto">
            <a:xfrm>
              <a:off x="3040" y="3168"/>
              <a:ext cx="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35" name="Line 187"/>
            <p:cNvSpPr>
              <a:spLocks noChangeShapeType="1"/>
            </p:cNvSpPr>
            <p:nvPr/>
          </p:nvSpPr>
          <p:spPr bwMode="auto">
            <a:xfrm>
              <a:off x="3168" y="3168"/>
              <a:ext cx="0" cy="7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842" name="Group 194"/>
          <p:cNvGrpSpPr>
            <a:grpSpLocks/>
          </p:cNvGrpSpPr>
          <p:nvPr/>
        </p:nvGrpSpPr>
        <p:grpSpPr bwMode="auto">
          <a:xfrm>
            <a:off x="8228013" y="3352800"/>
            <a:ext cx="1447800" cy="838200"/>
            <a:chOff x="4032" y="2352"/>
            <a:chExt cx="912" cy="528"/>
          </a:xfrm>
        </p:grpSpPr>
        <p:sp>
          <p:nvSpPr>
            <p:cNvPr id="27843" name="Line 195"/>
            <p:cNvSpPr>
              <a:spLocks noChangeShapeType="1"/>
            </p:cNvSpPr>
            <p:nvPr/>
          </p:nvSpPr>
          <p:spPr bwMode="auto">
            <a:xfrm>
              <a:off x="4032" y="2352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4" name="Line 196"/>
            <p:cNvSpPr>
              <a:spLocks noChangeShapeType="1"/>
            </p:cNvSpPr>
            <p:nvPr/>
          </p:nvSpPr>
          <p:spPr bwMode="auto">
            <a:xfrm>
              <a:off x="4032" y="2880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5" name="Line 197"/>
            <p:cNvSpPr>
              <a:spLocks noChangeShapeType="1"/>
            </p:cNvSpPr>
            <p:nvPr/>
          </p:nvSpPr>
          <p:spPr bwMode="auto">
            <a:xfrm flipV="1">
              <a:off x="4176" y="2688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6" name="Line 198"/>
            <p:cNvSpPr>
              <a:spLocks noChangeShapeType="1"/>
            </p:cNvSpPr>
            <p:nvPr/>
          </p:nvSpPr>
          <p:spPr bwMode="auto">
            <a:xfrm flipV="1">
              <a:off x="4512" y="2400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7847" name="Group 199"/>
          <p:cNvGrpSpPr>
            <a:grpSpLocks/>
          </p:cNvGrpSpPr>
          <p:nvPr/>
        </p:nvGrpSpPr>
        <p:grpSpPr bwMode="auto">
          <a:xfrm>
            <a:off x="8304213" y="4800600"/>
            <a:ext cx="1447800" cy="838200"/>
            <a:chOff x="4080" y="3264"/>
            <a:chExt cx="912" cy="528"/>
          </a:xfrm>
        </p:grpSpPr>
        <p:sp>
          <p:nvSpPr>
            <p:cNvPr id="27848" name="Line 200"/>
            <p:cNvSpPr>
              <a:spLocks noChangeShapeType="1"/>
            </p:cNvSpPr>
            <p:nvPr/>
          </p:nvSpPr>
          <p:spPr bwMode="auto">
            <a:xfrm>
              <a:off x="4224" y="355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49" name="Line 201"/>
            <p:cNvSpPr>
              <a:spLocks noChangeShapeType="1"/>
            </p:cNvSpPr>
            <p:nvPr/>
          </p:nvSpPr>
          <p:spPr bwMode="auto">
            <a:xfrm>
              <a:off x="4080" y="3264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0" name="Line 202"/>
            <p:cNvSpPr>
              <a:spLocks noChangeShapeType="1"/>
            </p:cNvSpPr>
            <p:nvPr/>
          </p:nvSpPr>
          <p:spPr bwMode="auto">
            <a:xfrm>
              <a:off x="4080" y="3792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1" name="Line 203"/>
            <p:cNvSpPr>
              <a:spLocks noChangeShapeType="1"/>
            </p:cNvSpPr>
            <p:nvPr/>
          </p:nvSpPr>
          <p:spPr bwMode="auto">
            <a:xfrm flipV="1">
              <a:off x="4224" y="3360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2" name="Line 204"/>
            <p:cNvSpPr>
              <a:spLocks noChangeShapeType="1"/>
            </p:cNvSpPr>
            <p:nvPr/>
          </p:nvSpPr>
          <p:spPr bwMode="auto">
            <a:xfrm>
              <a:off x="4512" y="3360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3" name="Line 205"/>
            <p:cNvSpPr>
              <a:spLocks noChangeShapeType="1"/>
            </p:cNvSpPr>
            <p:nvPr/>
          </p:nvSpPr>
          <p:spPr bwMode="auto">
            <a:xfrm>
              <a:off x="4752" y="3360"/>
              <a:ext cx="144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4" name="Line 206"/>
            <p:cNvSpPr>
              <a:spLocks noChangeShapeType="1"/>
            </p:cNvSpPr>
            <p:nvPr/>
          </p:nvSpPr>
          <p:spPr bwMode="auto">
            <a:xfrm flipH="1">
              <a:off x="4848" y="340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5" name="Line 207"/>
            <p:cNvSpPr>
              <a:spLocks noChangeShapeType="1"/>
            </p:cNvSpPr>
            <p:nvPr/>
          </p:nvSpPr>
          <p:spPr bwMode="auto">
            <a:xfrm flipH="1">
              <a:off x="4560" y="3600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7856" name="Line 208"/>
            <p:cNvSpPr>
              <a:spLocks noChangeShapeType="1"/>
            </p:cNvSpPr>
            <p:nvPr/>
          </p:nvSpPr>
          <p:spPr bwMode="auto">
            <a:xfrm flipH="1" flipV="1">
              <a:off x="4224" y="3648"/>
              <a:ext cx="33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27857" name="Text Box 209"/>
          <p:cNvSpPr txBox="1">
            <a:spLocks noChangeArrowheads="1"/>
          </p:cNvSpPr>
          <p:nvPr/>
        </p:nvSpPr>
        <p:spPr bwMode="auto">
          <a:xfrm>
            <a:off x="2051050" y="5791200"/>
            <a:ext cx="79311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>
                <a:latin typeface="Times New Roman" panose="02020603050405020304" pitchFamily="18" charset="0"/>
              </a:rPr>
              <a:t>“A raster model tells what occurs everywhere, while a   vector model tells where every thing occurs”</a:t>
            </a:r>
          </a:p>
        </p:txBody>
      </p:sp>
      <p:sp>
        <p:nvSpPr>
          <p:cNvPr id="27858" name="Rectangle 210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Raster and Vector Data </a:t>
            </a:r>
            <a:br>
              <a:rPr lang="en-US" altLang="en-US" sz="4000"/>
            </a:br>
            <a:r>
              <a:rPr lang="en-US" altLang="en-US" sz="4000"/>
              <a:t>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26955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Rules for Assigning Cell Values</a:t>
            </a:r>
          </a:p>
        </p:txBody>
      </p:sp>
      <p:pic>
        <p:nvPicPr>
          <p:cNvPr id="2560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533650"/>
            <a:ext cx="61341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1828800" y="914401"/>
            <a:ext cx="8686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</a:rPr>
              <a:t>Cell values can be assigned to cells accorded to some set of rules, and selecting those rules differently can also effect the representation of features:</a:t>
            </a:r>
          </a:p>
        </p:txBody>
      </p:sp>
      <p:graphicFrame>
        <p:nvGraphicFramePr>
          <p:cNvPr id="25605" name="Object 5"/>
          <p:cNvGraphicFramePr>
            <a:graphicFrameLocks noChangeAspect="1"/>
          </p:cNvGraphicFramePr>
          <p:nvPr/>
        </p:nvGraphicFramePr>
        <p:xfrm>
          <a:off x="2133600" y="4838700"/>
          <a:ext cx="76962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" name="Paint Shop Pro Image" r:id="rId5" imgW="6809756" imgH="1561399" progId="PaintShopPro">
                  <p:embed/>
                </p:oleObj>
              </mc:Choice>
              <mc:Fallback>
                <p:oleObj name="Paint Shop Pro Image" r:id="rId5" imgW="6809756" imgH="1561399" progId="PaintShopPro">
                  <p:embed/>
                  <p:pic>
                    <p:nvPicPr>
                      <p:cNvPr id="25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838700"/>
                        <a:ext cx="76962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442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 - Storage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3058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There is a </a:t>
            </a:r>
            <a:r>
              <a:rPr lang="en-US" altLang="en-US" sz="2400" b="1">
                <a:solidFill>
                  <a:schemeClr val="accent2"/>
                </a:solidFill>
              </a:rPr>
              <a:t>trade-off</a:t>
            </a:r>
            <a:r>
              <a:rPr lang="en-US" altLang="en-US" sz="2400"/>
              <a:t> between </a:t>
            </a:r>
            <a:r>
              <a:rPr lang="en-US" altLang="en-US" sz="2400" b="1">
                <a:solidFill>
                  <a:schemeClr val="accent2"/>
                </a:solidFill>
              </a:rPr>
              <a:t>spatial resolution</a:t>
            </a:r>
            <a:r>
              <a:rPr lang="en-US" altLang="en-US" sz="2400"/>
              <a:t> and </a:t>
            </a:r>
            <a:r>
              <a:rPr lang="en-US" altLang="en-US" sz="2400" b="1">
                <a:solidFill>
                  <a:schemeClr val="accent2"/>
                </a:solidFill>
              </a:rPr>
              <a:t>data storage</a:t>
            </a:r>
            <a:r>
              <a:rPr lang="en-US" altLang="en-US" sz="2400"/>
              <a:t> when we use the raster data model, e.g.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60 km satellite image with 10m cell size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6000 X 6000 = 36,000,000 cells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1 byte of attribute value (i.e. values 0-255)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~36 MB of disk storage!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60 km satellite image with 100m cell size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600 x 600 = 360,000 cells</a:t>
            </a:r>
          </a:p>
          <a:p>
            <a:pPr lvl="2">
              <a:lnSpc>
                <a:spcPct val="90000"/>
              </a:lnSpc>
            </a:pPr>
            <a:r>
              <a:rPr lang="en-US" altLang="en-US"/>
              <a:t>360 KB of data… </a:t>
            </a:r>
            <a:r>
              <a:rPr lang="en-US" altLang="en-US" b="1">
                <a:solidFill>
                  <a:schemeClr val="accent2"/>
                </a:solidFill>
              </a:rPr>
              <a:t>1%</a:t>
            </a:r>
            <a:r>
              <a:rPr lang="en-US" altLang="en-US"/>
              <a:t> the size of the other one</a:t>
            </a:r>
          </a:p>
        </p:txBody>
      </p:sp>
    </p:spTree>
    <p:extLst>
      <p:ext uri="{BB962C8B-B14F-4D97-AF65-F5344CB8AC3E}">
        <p14:creationId xmlns:p14="http://schemas.microsoft.com/office/powerpoint/2010/main" val="2892333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Raster Data Model – Compaction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Because the raster data model </a:t>
            </a:r>
            <a:r>
              <a:rPr lang="en-US" altLang="en-US" b="1">
                <a:solidFill>
                  <a:schemeClr val="accent2"/>
                </a:solidFill>
              </a:rPr>
              <a:t>records</a:t>
            </a:r>
            <a:r>
              <a:rPr lang="en-US" altLang="en-US"/>
              <a:t> a value for each and </a:t>
            </a:r>
            <a:r>
              <a:rPr lang="en-US" altLang="en-US" b="1">
                <a:solidFill>
                  <a:schemeClr val="accent2"/>
                </a:solidFill>
              </a:rPr>
              <a:t>every cell</a:t>
            </a:r>
            <a:r>
              <a:rPr lang="en-US" altLang="en-US"/>
              <a:t> in a grid, it is very </a:t>
            </a:r>
            <a:r>
              <a:rPr lang="en-US" altLang="en-US" b="1">
                <a:solidFill>
                  <a:schemeClr val="accent2"/>
                </a:solidFill>
              </a:rPr>
              <a:t>storage intensive</a:t>
            </a:r>
            <a:r>
              <a:rPr lang="en-US" altLang="en-US"/>
              <a:t>, meaning that it can use a lot of memory and disk space to represent a theme </a:t>
            </a:r>
          </a:p>
          <a:p>
            <a:r>
              <a:rPr lang="en-US" altLang="en-US" b="1">
                <a:solidFill>
                  <a:schemeClr val="accent2"/>
                </a:solidFill>
              </a:rPr>
              <a:t>Compaction</a:t>
            </a:r>
            <a:r>
              <a:rPr lang="en-US" altLang="en-US"/>
              <a:t> techniques are used in conjunction with raster data to reduce the amount of required storage space to a more manageable amount</a:t>
            </a:r>
          </a:p>
        </p:txBody>
      </p:sp>
    </p:spTree>
    <p:extLst>
      <p:ext uri="{BB962C8B-B14F-4D97-AF65-F5344CB8AC3E}">
        <p14:creationId xmlns:p14="http://schemas.microsoft.com/office/powerpoint/2010/main" val="3376076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8001000" y="2816225"/>
            <a:ext cx="1841500" cy="311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Times New Roman" panose="02020603050405020304" pitchFamily="18" charset="0"/>
              </a:rPr>
              <a:t>10, 10, 1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0 0 0 0 0 0 0 0 0 0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0 0 0 0 0 0 0 0 0 0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0 0 1 1 1 1 1 1 0 0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0 0 1 1 1 1 1 1 0 0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0 0 1 1 1 1 1 1 0 0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0 0 1 1 1 1 1 1 0 0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0 0 0 0 0 0 0 0 0 0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0 0 0 0 0 0 0 0 0 0</a:t>
            </a:r>
          </a:p>
        </p:txBody>
      </p:sp>
      <p:grpSp>
        <p:nvGrpSpPr>
          <p:cNvPr id="32771" name="Group 3"/>
          <p:cNvGrpSpPr>
            <a:grpSpLocks/>
          </p:cNvGrpSpPr>
          <p:nvPr/>
        </p:nvGrpSpPr>
        <p:grpSpPr bwMode="auto">
          <a:xfrm>
            <a:off x="8286751" y="1371600"/>
            <a:ext cx="2341563" cy="1524000"/>
            <a:chOff x="4260" y="864"/>
            <a:chExt cx="1475" cy="960"/>
          </a:xfrm>
        </p:grpSpPr>
        <p:sp>
          <p:nvSpPr>
            <p:cNvPr id="32772" name="Text Box 4"/>
            <p:cNvSpPr txBox="1">
              <a:spLocks noChangeArrowheads="1"/>
            </p:cNvSpPr>
            <p:nvPr/>
          </p:nvSpPr>
          <p:spPr bwMode="auto">
            <a:xfrm>
              <a:off x="4260" y="864"/>
              <a:ext cx="147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latin typeface="Times New Roman" panose="02020603050405020304" pitchFamily="18" charset="0"/>
                </a:rPr>
                <a:t>max. cell value</a:t>
              </a:r>
            </a:p>
          </p:txBody>
        </p: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 flipH="1">
              <a:off x="4704" y="1200"/>
              <a:ext cx="33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774" name="Group 6"/>
          <p:cNvGrpSpPr>
            <a:grpSpLocks/>
          </p:cNvGrpSpPr>
          <p:nvPr/>
        </p:nvGrpSpPr>
        <p:grpSpPr bwMode="auto">
          <a:xfrm>
            <a:off x="6781800" y="1752600"/>
            <a:ext cx="1219200" cy="1143000"/>
            <a:chOff x="3312" y="1104"/>
            <a:chExt cx="768" cy="720"/>
          </a:xfrm>
        </p:grpSpPr>
        <p:sp>
          <p:nvSpPr>
            <p:cNvPr id="32775" name="Text Box 7"/>
            <p:cNvSpPr txBox="1">
              <a:spLocks noChangeArrowheads="1"/>
            </p:cNvSpPr>
            <p:nvPr/>
          </p:nvSpPr>
          <p:spPr bwMode="auto">
            <a:xfrm>
              <a:off x="3312" y="1104"/>
              <a:ext cx="5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latin typeface="Times New Roman" panose="02020603050405020304" pitchFamily="18" charset="0"/>
                </a:rPr>
                <a:t>rows</a:t>
              </a:r>
            </a:p>
          </p:txBody>
        </p:sp>
        <p:sp>
          <p:nvSpPr>
            <p:cNvPr id="32776" name="Line 8"/>
            <p:cNvSpPr>
              <a:spLocks noChangeShapeType="1"/>
            </p:cNvSpPr>
            <p:nvPr/>
          </p:nvSpPr>
          <p:spPr bwMode="auto">
            <a:xfrm>
              <a:off x="3600" y="1392"/>
              <a:ext cx="48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2777" name="Group 9"/>
          <p:cNvGrpSpPr>
            <a:grpSpLocks/>
          </p:cNvGrpSpPr>
          <p:nvPr/>
        </p:nvGrpSpPr>
        <p:grpSpPr bwMode="auto">
          <a:xfrm>
            <a:off x="7696201" y="1981200"/>
            <a:ext cx="1387475" cy="838200"/>
            <a:chOff x="3888" y="1248"/>
            <a:chExt cx="874" cy="528"/>
          </a:xfrm>
        </p:grpSpPr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3888" y="1248"/>
              <a:ext cx="87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800">
                  <a:latin typeface="Times New Roman" panose="02020603050405020304" pitchFamily="18" charset="0"/>
                </a:rPr>
                <a:t>columns</a:t>
              </a:r>
            </a:p>
          </p:txBody>
        </p:sp>
        <p:sp>
          <p:nvSpPr>
            <p:cNvPr id="32779" name="Line 11"/>
            <p:cNvSpPr>
              <a:spLocks noChangeShapeType="1"/>
            </p:cNvSpPr>
            <p:nvPr/>
          </p:nvSpPr>
          <p:spPr bwMode="auto">
            <a:xfrm>
              <a:off x="4320" y="1536"/>
              <a:ext cx="9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780" name="Text Box 12"/>
          <p:cNvSpPr txBox="1">
            <a:spLocks noChangeArrowheads="1"/>
          </p:cNvSpPr>
          <p:nvPr/>
        </p:nvSpPr>
        <p:spPr bwMode="auto">
          <a:xfrm>
            <a:off x="2041526" y="5353050"/>
            <a:ext cx="54768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Times New Roman" panose="02020603050405020304" pitchFamily="18" charset="0"/>
              </a:rPr>
              <a:t>Problem: too much </a:t>
            </a: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redundancy</a:t>
            </a:r>
          </a:p>
        </p:txBody>
      </p:sp>
      <p:grpSp>
        <p:nvGrpSpPr>
          <p:cNvPr id="32781" name="Group 13"/>
          <p:cNvGrpSpPr>
            <a:grpSpLocks/>
          </p:cNvGrpSpPr>
          <p:nvPr/>
        </p:nvGrpSpPr>
        <p:grpSpPr bwMode="auto">
          <a:xfrm>
            <a:off x="4648200" y="2438400"/>
            <a:ext cx="2590800" cy="2590800"/>
            <a:chOff x="-1824" y="960"/>
            <a:chExt cx="1536" cy="1435"/>
          </a:xfrm>
        </p:grpSpPr>
        <p:sp>
          <p:nvSpPr>
            <p:cNvPr id="32782" name="Rectangle 14"/>
            <p:cNvSpPr>
              <a:spLocks noChangeArrowheads="1"/>
            </p:cNvSpPr>
            <p:nvPr/>
          </p:nvSpPr>
          <p:spPr bwMode="auto">
            <a:xfrm>
              <a:off x="-1210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783" name="Rectangle 15"/>
            <p:cNvSpPr>
              <a:spLocks noChangeArrowheads="1"/>
            </p:cNvSpPr>
            <p:nvPr/>
          </p:nvSpPr>
          <p:spPr bwMode="auto">
            <a:xfrm>
              <a:off x="-1363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784" name="Rectangle 16"/>
            <p:cNvSpPr>
              <a:spLocks noChangeArrowheads="1"/>
            </p:cNvSpPr>
            <p:nvPr/>
          </p:nvSpPr>
          <p:spPr bwMode="auto">
            <a:xfrm>
              <a:off x="-1517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785" name="Rectangle 17"/>
            <p:cNvSpPr>
              <a:spLocks noChangeArrowheads="1"/>
            </p:cNvSpPr>
            <p:nvPr/>
          </p:nvSpPr>
          <p:spPr bwMode="auto">
            <a:xfrm>
              <a:off x="-1670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86" name="Rectangle 18"/>
            <p:cNvSpPr>
              <a:spLocks noChangeArrowheads="1"/>
            </p:cNvSpPr>
            <p:nvPr/>
          </p:nvSpPr>
          <p:spPr bwMode="auto">
            <a:xfrm>
              <a:off x="-1824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87" name="Rectangle 19"/>
            <p:cNvSpPr>
              <a:spLocks noChangeArrowheads="1"/>
            </p:cNvSpPr>
            <p:nvPr/>
          </p:nvSpPr>
          <p:spPr bwMode="auto">
            <a:xfrm>
              <a:off x="-1210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788" name="Rectangle 20"/>
            <p:cNvSpPr>
              <a:spLocks noChangeArrowheads="1"/>
            </p:cNvSpPr>
            <p:nvPr/>
          </p:nvSpPr>
          <p:spPr bwMode="auto">
            <a:xfrm>
              <a:off x="-1363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89" name="Rectangle 21"/>
            <p:cNvSpPr>
              <a:spLocks noChangeArrowheads="1"/>
            </p:cNvSpPr>
            <p:nvPr/>
          </p:nvSpPr>
          <p:spPr bwMode="auto">
            <a:xfrm>
              <a:off x="-1517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0" name="Rectangle 22"/>
            <p:cNvSpPr>
              <a:spLocks noChangeArrowheads="1"/>
            </p:cNvSpPr>
            <p:nvPr/>
          </p:nvSpPr>
          <p:spPr bwMode="auto">
            <a:xfrm>
              <a:off x="-1670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1" name="Rectangle 23"/>
            <p:cNvSpPr>
              <a:spLocks noChangeArrowheads="1"/>
            </p:cNvSpPr>
            <p:nvPr/>
          </p:nvSpPr>
          <p:spPr bwMode="auto">
            <a:xfrm>
              <a:off x="-1824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2" name="Rectangle 24"/>
            <p:cNvSpPr>
              <a:spLocks noChangeArrowheads="1"/>
            </p:cNvSpPr>
            <p:nvPr/>
          </p:nvSpPr>
          <p:spPr bwMode="auto">
            <a:xfrm>
              <a:off x="-1210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793" name="Rectangle 25"/>
            <p:cNvSpPr>
              <a:spLocks noChangeArrowheads="1"/>
            </p:cNvSpPr>
            <p:nvPr/>
          </p:nvSpPr>
          <p:spPr bwMode="auto">
            <a:xfrm>
              <a:off x="-1363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4" name="Rectangle 26"/>
            <p:cNvSpPr>
              <a:spLocks noChangeArrowheads="1"/>
            </p:cNvSpPr>
            <p:nvPr/>
          </p:nvSpPr>
          <p:spPr bwMode="auto">
            <a:xfrm>
              <a:off x="-1517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5" name="Rectangle 27"/>
            <p:cNvSpPr>
              <a:spLocks noChangeArrowheads="1"/>
            </p:cNvSpPr>
            <p:nvPr/>
          </p:nvSpPr>
          <p:spPr bwMode="auto">
            <a:xfrm>
              <a:off x="-1670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6" name="Rectangle 28"/>
            <p:cNvSpPr>
              <a:spLocks noChangeArrowheads="1"/>
            </p:cNvSpPr>
            <p:nvPr/>
          </p:nvSpPr>
          <p:spPr bwMode="auto">
            <a:xfrm>
              <a:off x="-1824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7" name="Rectangle 29"/>
            <p:cNvSpPr>
              <a:spLocks noChangeArrowheads="1"/>
            </p:cNvSpPr>
            <p:nvPr/>
          </p:nvSpPr>
          <p:spPr bwMode="auto">
            <a:xfrm>
              <a:off x="-1210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8" name="Rectangle 30"/>
            <p:cNvSpPr>
              <a:spLocks noChangeArrowheads="1"/>
            </p:cNvSpPr>
            <p:nvPr/>
          </p:nvSpPr>
          <p:spPr bwMode="auto">
            <a:xfrm>
              <a:off x="-1363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799" name="Rectangle 31"/>
            <p:cNvSpPr>
              <a:spLocks noChangeArrowheads="1"/>
            </p:cNvSpPr>
            <p:nvPr/>
          </p:nvSpPr>
          <p:spPr bwMode="auto">
            <a:xfrm>
              <a:off x="-1517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0" name="Rectangle 32"/>
            <p:cNvSpPr>
              <a:spLocks noChangeArrowheads="1"/>
            </p:cNvSpPr>
            <p:nvPr/>
          </p:nvSpPr>
          <p:spPr bwMode="auto">
            <a:xfrm>
              <a:off x="-1670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1" name="Rectangle 33"/>
            <p:cNvSpPr>
              <a:spLocks noChangeArrowheads="1"/>
            </p:cNvSpPr>
            <p:nvPr/>
          </p:nvSpPr>
          <p:spPr bwMode="auto">
            <a:xfrm>
              <a:off x="-1824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2" name="Rectangle 34"/>
            <p:cNvSpPr>
              <a:spLocks noChangeArrowheads="1"/>
            </p:cNvSpPr>
            <p:nvPr/>
          </p:nvSpPr>
          <p:spPr bwMode="auto">
            <a:xfrm>
              <a:off x="-1210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3" name="Rectangle 35"/>
            <p:cNvSpPr>
              <a:spLocks noChangeArrowheads="1"/>
            </p:cNvSpPr>
            <p:nvPr/>
          </p:nvSpPr>
          <p:spPr bwMode="auto">
            <a:xfrm>
              <a:off x="-1363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4" name="Rectangle 36"/>
            <p:cNvSpPr>
              <a:spLocks noChangeArrowheads="1"/>
            </p:cNvSpPr>
            <p:nvPr/>
          </p:nvSpPr>
          <p:spPr bwMode="auto">
            <a:xfrm>
              <a:off x="-1517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5" name="Rectangle 37"/>
            <p:cNvSpPr>
              <a:spLocks noChangeArrowheads="1"/>
            </p:cNvSpPr>
            <p:nvPr/>
          </p:nvSpPr>
          <p:spPr bwMode="auto">
            <a:xfrm>
              <a:off x="-1670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6" name="Rectangle 38"/>
            <p:cNvSpPr>
              <a:spLocks noChangeArrowheads="1"/>
            </p:cNvSpPr>
            <p:nvPr/>
          </p:nvSpPr>
          <p:spPr bwMode="auto">
            <a:xfrm>
              <a:off x="-1824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07" name="Line 39"/>
            <p:cNvSpPr>
              <a:spLocks noChangeShapeType="1"/>
            </p:cNvSpPr>
            <p:nvPr/>
          </p:nvSpPr>
          <p:spPr bwMode="auto">
            <a:xfrm>
              <a:off x="-1824" y="96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8" name="Line 40"/>
            <p:cNvSpPr>
              <a:spLocks noChangeShapeType="1"/>
            </p:cNvSpPr>
            <p:nvPr/>
          </p:nvSpPr>
          <p:spPr bwMode="auto">
            <a:xfrm>
              <a:off x="-1824" y="110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09" name="Line 41"/>
            <p:cNvSpPr>
              <a:spLocks noChangeShapeType="1"/>
            </p:cNvSpPr>
            <p:nvPr/>
          </p:nvSpPr>
          <p:spPr bwMode="auto">
            <a:xfrm>
              <a:off x="-1824" y="124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0" name="Line 42"/>
            <p:cNvSpPr>
              <a:spLocks noChangeShapeType="1"/>
            </p:cNvSpPr>
            <p:nvPr/>
          </p:nvSpPr>
          <p:spPr bwMode="auto">
            <a:xfrm>
              <a:off x="-1824" y="138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1" name="Line 43"/>
            <p:cNvSpPr>
              <a:spLocks noChangeShapeType="1"/>
            </p:cNvSpPr>
            <p:nvPr/>
          </p:nvSpPr>
          <p:spPr bwMode="auto">
            <a:xfrm>
              <a:off x="-1824" y="153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2" name="Line 44"/>
            <p:cNvSpPr>
              <a:spLocks noChangeShapeType="1"/>
            </p:cNvSpPr>
            <p:nvPr/>
          </p:nvSpPr>
          <p:spPr bwMode="auto">
            <a:xfrm>
              <a:off x="-1824" y="167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3" name="Line 45"/>
            <p:cNvSpPr>
              <a:spLocks noChangeShapeType="1"/>
            </p:cNvSpPr>
            <p:nvPr/>
          </p:nvSpPr>
          <p:spPr bwMode="auto">
            <a:xfrm>
              <a:off x="-1824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4" name="Line 46"/>
            <p:cNvSpPr>
              <a:spLocks noChangeShapeType="1"/>
            </p:cNvSpPr>
            <p:nvPr/>
          </p:nvSpPr>
          <p:spPr bwMode="auto">
            <a:xfrm>
              <a:off x="-1670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5" name="Line 47"/>
            <p:cNvSpPr>
              <a:spLocks noChangeShapeType="1"/>
            </p:cNvSpPr>
            <p:nvPr/>
          </p:nvSpPr>
          <p:spPr bwMode="auto">
            <a:xfrm>
              <a:off x="-1517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6" name="Line 48"/>
            <p:cNvSpPr>
              <a:spLocks noChangeShapeType="1"/>
            </p:cNvSpPr>
            <p:nvPr/>
          </p:nvSpPr>
          <p:spPr bwMode="auto">
            <a:xfrm>
              <a:off x="-1363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7" name="Line 49"/>
            <p:cNvSpPr>
              <a:spLocks noChangeShapeType="1"/>
            </p:cNvSpPr>
            <p:nvPr/>
          </p:nvSpPr>
          <p:spPr bwMode="auto">
            <a:xfrm>
              <a:off x="-1210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8" name="Line 50"/>
            <p:cNvSpPr>
              <a:spLocks noChangeShapeType="1"/>
            </p:cNvSpPr>
            <p:nvPr/>
          </p:nvSpPr>
          <p:spPr bwMode="auto">
            <a:xfrm>
              <a:off x="-1056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19" name="Rectangle 51"/>
            <p:cNvSpPr>
              <a:spLocks noChangeArrowheads="1"/>
            </p:cNvSpPr>
            <p:nvPr/>
          </p:nvSpPr>
          <p:spPr bwMode="auto">
            <a:xfrm>
              <a:off x="-442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20" name="Rectangle 52"/>
            <p:cNvSpPr>
              <a:spLocks noChangeArrowheads="1"/>
            </p:cNvSpPr>
            <p:nvPr/>
          </p:nvSpPr>
          <p:spPr bwMode="auto">
            <a:xfrm>
              <a:off x="-595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21" name="Rectangle 53"/>
            <p:cNvSpPr>
              <a:spLocks noChangeArrowheads="1"/>
            </p:cNvSpPr>
            <p:nvPr/>
          </p:nvSpPr>
          <p:spPr bwMode="auto">
            <a:xfrm>
              <a:off x="-749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2" name="Rectangle 54"/>
            <p:cNvSpPr>
              <a:spLocks noChangeArrowheads="1"/>
            </p:cNvSpPr>
            <p:nvPr/>
          </p:nvSpPr>
          <p:spPr bwMode="auto">
            <a:xfrm>
              <a:off x="-902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3" name="Rectangle 55"/>
            <p:cNvSpPr>
              <a:spLocks noChangeArrowheads="1"/>
            </p:cNvSpPr>
            <p:nvPr/>
          </p:nvSpPr>
          <p:spPr bwMode="auto">
            <a:xfrm>
              <a:off x="-1056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4" name="Rectangle 56"/>
            <p:cNvSpPr>
              <a:spLocks noChangeArrowheads="1"/>
            </p:cNvSpPr>
            <p:nvPr/>
          </p:nvSpPr>
          <p:spPr bwMode="auto">
            <a:xfrm>
              <a:off x="-442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25" name="Rectangle 57"/>
            <p:cNvSpPr>
              <a:spLocks noChangeArrowheads="1"/>
            </p:cNvSpPr>
            <p:nvPr/>
          </p:nvSpPr>
          <p:spPr bwMode="auto">
            <a:xfrm>
              <a:off x="-595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26" name="Rectangle 58"/>
            <p:cNvSpPr>
              <a:spLocks noChangeArrowheads="1"/>
            </p:cNvSpPr>
            <p:nvPr/>
          </p:nvSpPr>
          <p:spPr bwMode="auto">
            <a:xfrm>
              <a:off x="-749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7" name="Rectangle 59"/>
            <p:cNvSpPr>
              <a:spLocks noChangeArrowheads="1"/>
            </p:cNvSpPr>
            <p:nvPr/>
          </p:nvSpPr>
          <p:spPr bwMode="auto">
            <a:xfrm>
              <a:off x="-902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8" name="Rectangle 60"/>
            <p:cNvSpPr>
              <a:spLocks noChangeArrowheads="1"/>
            </p:cNvSpPr>
            <p:nvPr/>
          </p:nvSpPr>
          <p:spPr bwMode="auto">
            <a:xfrm>
              <a:off x="-1056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29" name="Rectangle 61"/>
            <p:cNvSpPr>
              <a:spLocks noChangeArrowheads="1"/>
            </p:cNvSpPr>
            <p:nvPr/>
          </p:nvSpPr>
          <p:spPr bwMode="auto">
            <a:xfrm>
              <a:off x="-442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0" name="Rectangle 62"/>
            <p:cNvSpPr>
              <a:spLocks noChangeArrowheads="1"/>
            </p:cNvSpPr>
            <p:nvPr/>
          </p:nvSpPr>
          <p:spPr bwMode="auto">
            <a:xfrm>
              <a:off x="-595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1" name="Rectangle 63"/>
            <p:cNvSpPr>
              <a:spLocks noChangeArrowheads="1"/>
            </p:cNvSpPr>
            <p:nvPr/>
          </p:nvSpPr>
          <p:spPr bwMode="auto">
            <a:xfrm>
              <a:off x="-749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32" name="Rectangle 64"/>
            <p:cNvSpPr>
              <a:spLocks noChangeArrowheads="1"/>
            </p:cNvSpPr>
            <p:nvPr/>
          </p:nvSpPr>
          <p:spPr bwMode="auto">
            <a:xfrm>
              <a:off x="-902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33" name="Rectangle 65"/>
            <p:cNvSpPr>
              <a:spLocks noChangeArrowheads="1"/>
            </p:cNvSpPr>
            <p:nvPr/>
          </p:nvSpPr>
          <p:spPr bwMode="auto">
            <a:xfrm>
              <a:off x="-1056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34" name="Rectangle 66"/>
            <p:cNvSpPr>
              <a:spLocks noChangeArrowheads="1"/>
            </p:cNvSpPr>
            <p:nvPr/>
          </p:nvSpPr>
          <p:spPr bwMode="auto">
            <a:xfrm>
              <a:off x="-442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5" name="Rectangle 67"/>
            <p:cNvSpPr>
              <a:spLocks noChangeArrowheads="1"/>
            </p:cNvSpPr>
            <p:nvPr/>
          </p:nvSpPr>
          <p:spPr bwMode="auto">
            <a:xfrm>
              <a:off x="-595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6" name="Rectangle 68"/>
            <p:cNvSpPr>
              <a:spLocks noChangeArrowheads="1"/>
            </p:cNvSpPr>
            <p:nvPr/>
          </p:nvSpPr>
          <p:spPr bwMode="auto">
            <a:xfrm>
              <a:off x="-749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7" name="Rectangle 69"/>
            <p:cNvSpPr>
              <a:spLocks noChangeArrowheads="1"/>
            </p:cNvSpPr>
            <p:nvPr/>
          </p:nvSpPr>
          <p:spPr bwMode="auto">
            <a:xfrm>
              <a:off x="-902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8" name="Rectangle 70"/>
            <p:cNvSpPr>
              <a:spLocks noChangeArrowheads="1"/>
            </p:cNvSpPr>
            <p:nvPr/>
          </p:nvSpPr>
          <p:spPr bwMode="auto">
            <a:xfrm>
              <a:off x="-1056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39" name="Rectangle 71"/>
            <p:cNvSpPr>
              <a:spLocks noChangeArrowheads="1"/>
            </p:cNvSpPr>
            <p:nvPr/>
          </p:nvSpPr>
          <p:spPr bwMode="auto">
            <a:xfrm>
              <a:off x="-442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40" name="Rectangle 72"/>
            <p:cNvSpPr>
              <a:spLocks noChangeArrowheads="1"/>
            </p:cNvSpPr>
            <p:nvPr/>
          </p:nvSpPr>
          <p:spPr bwMode="auto">
            <a:xfrm>
              <a:off x="-595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41" name="Rectangle 73"/>
            <p:cNvSpPr>
              <a:spLocks noChangeArrowheads="1"/>
            </p:cNvSpPr>
            <p:nvPr/>
          </p:nvSpPr>
          <p:spPr bwMode="auto">
            <a:xfrm>
              <a:off x="-749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42" name="Rectangle 74"/>
            <p:cNvSpPr>
              <a:spLocks noChangeArrowheads="1"/>
            </p:cNvSpPr>
            <p:nvPr/>
          </p:nvSpPr>
          <p:spPr bwMode="auto">
            <a:xfrm>
              <a:off x="-902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43" name="Rectangle 75"/>
            <p:cNvSpPr>
              <a:spLocks noChangeArrowheads="1"/>
            </p:cNvSpPr>
            <p:nvPr/>
          </p:nvSpPr>
          <p:spPr bwMode="auto">
            <a:xfrm>
              <a:off x="-1056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44" name="Line 76"/>
            <p:cNvSpPr>
              <a:spLocks noChangeShapeType="1"/>
            </p:cNvSpPr>
            <p:nvPr/>
          </p:nvSpPr>
          <p:spPr bwMode="auto">
            <a:xfrm>
              <a:off x="-1056" y="96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45" name="Line 77"/>
            <p:cNvSpPr>
              <a:spLocks noChangeShapeType="1"/>
            </p:cNvSpPr>
            <p:nvPr/>
          </p:nvSpPr>
          <p:spPr bwMode="auto">
            <a:xfrm>
              <a:off x="-1056" y="110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46" name="Line 78"/>
            <p:cNvSpPr>
              <a:spLocks noChangeShapeType="1"/>
            </p:cNvSpPr>
            <p:nvPr/>
          </p:nvSpPr>
          <p:spPr bwMode="auto">
            <a:xfrm>
              <a:off x="-1056" y="124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47" name="Line 79"/>
            <p:cNvSpPr>
              <a:spLocks noChangeShapeType="1"/>
            </p:cNvSpPr>
            <p:nvPr/>
          </p:nvSpPr>
          <p:spPr bwMode="auto">
            <a:xfrm>
              <a:off x="-1056" y="138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48" name="Line 80"/>
            <p:cNvSpPr>
              <a:spLocks noChangeShapeType="1"/>
            </p:cNvSpPr>
            <p:nvPr/>
          </p:nvSpPr>
          <p:spPr bwMode="auto">
            <a:xfrm>
              <a:off x="-1056" y="153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49" name="Line 81"/>
            <p:cNvSpPr>
              <a:spLocks noChangeShapeType="1"/>
            </p:cNvSpPr>
            <p:nvPr/>
          </p:nvSpPr>
          <p:spPr bwMode="auto">
            <a:xfrm>
              <a:off x="-1056" y="167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0" name="Line 82"/>
            <p:cNvSpPr>
              <a:spLocks noChangeShapeType="1"/>
            </p:cNvSpPr>
            <p:nvPr/>
          </p:nvSpPr>
          <p:spPr bwMode="auto">
            <a:xfrm>
              <a:off x="-1056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1" name="Line 83"/>
            <p:cNvSpPr>
              <a:spLocks noChangeShapeType="1"/>
            </p:cNvSpPr>
            <p:nvPr/>
          </p:nvSpPr>
          <p:spPr bwMode="auto">
            <a:xfrm>
              <a:off x="-902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2" name="Line 84"/>
            <p:cNvSpPr>
              <a:spLocks noChangeShapeType="1"/>
            </p:cNvSpPr>
            <p:nvPr/>
          </p:nvSpPr>
          <p:spPr bwMode="auto">
            <a:xfrm>
              <a:off x="-749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3" name="Line 85"/>
            <p:cNvSpPr>
              <a:spLocks noChangeShapeType="1"/>
            </p:cNvSpPr>
            <p:nvPr/>
          </p:nvSpPr>
          <p:spPr bwMode="auto">
            <a:xfrm>
              <a:off x="-595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4" name="Line 86"/>
            <p:cNvSpPr>
              <a:spLocks noChangeShapeType="1"/>
            </p:cNvSpPr>
            <p:nvPr/>
          </p:nvSpPr>
          <p:spPr bwMode="auto">
            <a:xfrm>
              <a:off x="-442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5" name="Line 87"/>
            <p:cNvSpPr>
              <a:spLocks noChangeShapeType="1"/>
            </p:cNvSpPr>
            <p:nvPr/>
          </p:nvSpPr>
          <p:spPr bwMode="auto">
            <a:xfrm>
              <a:off x="-288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56" name="Rectangle 88"/>
            <p:cNvSpPr>
              <a:spLocks noChangeArrowheads="1"/>
            </p:cNvSpPr>
            <p:nvPr/>
          </p:nvSpPr>
          <p:spPr bwMode="auto">
            <a:xfrm>
              <a:off x="-442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57" name="Rectangle 89"/>
            <p:cNvSpPr>
              <a:spLocks noChangeArrowheads="1"/>
            </p:cNvSpPr>
            <p:nvPr/>
          </p:nvSpPr>
          <p:spPr bwMode="auto">
            <a:xfrm>
              <a:off x="-595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58" name="Rectangle 90"/>
            <p:cNvSpPr>
              <a:spLocks noChangeArrowheads="1"/>
            </p:cNvSpPr>
            <p:nvPr/>
          </p:nvSpPr>
          <p:spPr bwMode="auto">
            <a:xfrm>
              <a:off x="-749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59" name="Rectangle 91"/>
            <p:cNvSpPr>
              <a:spLocks noChangeArrowheads="1"/>
            </p:cNvSpPr>
            <p:nvPr/>
          </p:nvSpPr>
          <p:spPr bwMode="auto">
            <a:xfrm>
              <a:off x="-902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0" name="Rectangle 92"/>
            <p:cNvSpPr>
              <a:spLocks noChangeArrowheads="1"/>
            </p:cNvSpPr>
            <p:nvPr/>
          </p:nvSpPr>
          <p:spPr bwMode="auto">
            <a:xfrm>
              <a:off x="-1056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1" name="Rectangle 93"/>
            <p:cNvSpPr>
              <a:spLocks noChangeArrowheads="1"/>
            </p:cNvSpPr>
            <p:nvPr/>
          </p:nvSpPr>
          <p:spPr bwMode="auto">
            <a:xfrm>
              <a:off x="-442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2" name="Rectangle 94"/>
            <p:cNvSpPr>
              <a:spLocks noChangeArrowheads="1"/>
            </p:cNvSpPr>
            <p:nvPr/>
          </p:nvSpPr>
          <p:spPr bwMode="auto">
            <a:xfrm>
              <a:off x="-595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3" name="Rectangle 95"/>
            <p:cNvSpPr>
              <a:spLocks noChangeArrowheads="1"/>
            </p:cNvSpPr>
            <p:nvPr/>
          </p:nvSpPr>
          <p:spPr bwMode="auto">
            <a:xfrm>
              <a:off x="-749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4" name="Rectangle 96"/>
            <p:cNvSpPr>
              <a:spLocks noChangeArrowheads="1"/>
            </p:cNvSpPr>
            <p:nvPr/>
          </p:nvSpPr>
          <p:spPr bwMode="auto">
            <a:xfrm>
              <a:off x="-902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5" name="Rectangle 97"/>
            <p:cNvSpPr>
              <a:spLocks noChangeArrowheads="1"/>
            </p:cNvSpPr>
            <p:nvPr/>
          </p:nvSpPr>
          <p:spPr bwMode="auto">
            <a:xfrm>
              <a:off x="-1056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6" name="Rectangle 98"/>
            <p:cNvSpPr>
              <a:spLocks noChangeArrowheads="1"/>
            </p:cNvSpPr>
            <p:nvPr/>
          </p:nvSpPr>
          <p:spPr bwMode="auto">
            <a:xfrm>
              <a:off x="-442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7" name="Rectangle 99"/>
            <p:cNvSpPr>
              <a:spLocks noChangeArrowheads="1"/>
            </p:cNvSpPr>
            <p:nvPr/>
          </p:nvSpPr>
          <p:spPr bwMode="auto">
            <a:xfrm>
              <a:off x="-595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68" name="Rectangle 100"/>
            <p:cNvSpPr>
              <a:spLocks noChangeArrowheads="1"/>
            </p:cNvSpPr>
            <p:nvPr/>
          </p:nvSpPr>
          <p:spPr bwMode="auto">
            <a:xfrm>
              <a:off x="-749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69" name="Rectangle 101"/>
            <p:cNvSpPr>
              <a:spLocks noChangeArrowheads="1"/>
            </p:cNvSpPr>
            <p:nvPr/>
          </p:nvSpPr>
          <p:spPr bwMode="auto">
            <a:xfrm>
              <a:off x="-902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0" name="Rectangle 102"/>
            <p:cNvSpPr>
              <a:spLocks noChangeArrowheads="1"/>
            </p:cNvSpPr>
            <p:nvPr/>
          </p:nvSpPr>
          <p:spPr bwMode="auto">
            <a:xfrm>
              <a:off x="-1056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1" name="Rectangle 103"/>
            <p:cNvSpPr>
              <a:spLocks noChangeArrowheads="1"/>
            </p:cNvSpPr>
            <p:nvPr/>
          </p:nvSpPr>
          <p:spPr bwMode="auto">
            <a:xfrm>
              <a:off x="-442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72" name="Rectangle 104"/>
            <p:cNvSpPr>
              <a:spLocks noChangeArrowheads="1"/>
            </p:cNvSpPr>
            <p:nvPr/>
          </p:nvSpPr>
          <p:spPr bwMode="auto">
            <a:xfrm>
              <a:off x="-595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73" name="Rectangle 105"/>
            <p:cNvSpPr>
              <a:spLocks noChangeArrowheads="1"/>
            </p:cNvSpPr>
            <p:nvPr/>
          </p:nvSpPr>
          <p:spPr bwMode="auto">
            <a:xfrm>
              <a:off x="-749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4" name="Rectangle 106"/>
            <p:cNvSpPr>
              <a:spLocks noChangeArrowheads="1"/>
            </p:cNvSpPr>
            <p:nvPr/>
          </p:nvSpPr>
          <p:spPr bwMode="auto">
            <a:xfrm>
              <a:off x="-902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5" name="Rectangle 107"/>
            <p:cNvSpPr>
              <a:spLocks noChangeArrowheads="1"/>
            </p:cNvSpPr>
            <p:nvPr/>
          </p:nvSpPr>
          <p:spPr bwMode="auto">
            <a:xfrm>
              <a:off x="-1056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6" name="Rectangle 108"/>
            <p:cNvSpPr>
              <a:spLocks noChangeArrowheads="1"/>
            </p:cNvSpPr>
            <p:nvPr/>
          </p:nvSpPr>
          <p:spPr bwMode="auto">
            <a:xfrm>
              <a:off x="-442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77" name="Rectangle 109"/>
            <p:cNvSpPr>
              <a:spLocks noChangeArrowheads="1"/>
            </p:cNvSpPr>
            <p:nvPr/>
          </p:nvSpPr>
          <p:spPr bwMode="auto">
            <a:xfrm>
              <a:off x="-595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78" name="Rectangle 110"/>
            <p:cNvSpPr>
              <a:spLocks noChangeArrowheads="1"/>
            </p:cNvSpPr>
            <p:nvPr/>
          </p:nvSpPr>
          <p:spPr bwMode="auto">
            <a:xfrm>
              <a:off x="-749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79" name="Rectangle 111"/>
            <p:cNvSpPr>
              <a:spLocks noChangeArrowheads="1"/>
            </p:cNvSpPr>
            <p:nvPr/>
          </p:nvSpPr>
          <p:spPr bwMode="auto">
            <a:xfrm>
              <a:off x="-902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80" name="Rectangle 112"/>
            <p:cNvSpPr>
              <a:spLocks noChangeArrowheads="1"/>
            </p:cNvSpPr>
            <p:nvPr/>
          </p:nvSpPr>
          <p:spPr bwMode="auto">
            <a:xfrm>
              <a:off x="-1056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881" name="Line 113"/>
            <p:cNvSpPr>
              <a:spLocks noChangeShapeType="1"/>
            </p:cNvSpPr>
            <p:nvPr/>
          </p:nvSpPr>
          <p:spPr bwMode="auto">
            <a:xfrm>
              <a:off x="-1056" y="168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2" name="Line 114"/>
            <p:cNvSpPr>
              <a:spLocks noChangeShapeType="1"/>
            </p:cNvSpPr>
            <p:nvPr/>
          </p:nvSpPr>
          <p:spPr bwMode="auto">
            <a:xfrm>
              <a:off x="-1056" y="182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3" name="Line 115"/>
            <p:cNvSpPr>
              <a:spLocks noChangeShapeType="1"/>
            </p:cNvSpPr>
            <p:nvPr/>
          </p:nvSpPr>
          <p:spPr bwMode="auto">
            <a:xfrm>
              <a:off x="-1056" y="196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4" name="Line 116"/>
            <p:cNvSpPr>
              <a:spLocks noChangeShapeType="1"/>
            </p:cNvSpPr>
            <p:nvPr/>
          </p:nvSpPr>
          <p:spPr bwMode="auto">
            <a:xfrm>
              <a:off x="-1056" y="210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5" name="Line 117"/>
            <p:cNvSpPr>
              <a:spLocks noChangeShapeType="1"/>
            </p:cNvSpPr>
            <p:nvPr/>
          </p:nvSpPr>
          <p:spPr bwMode="auto">
            <a:xfrm>
              <a:off x="-1056" y="22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6" name="Line 118"/>
            <p:cNvSpPr>
              <a:spLocks noChangeShapeType="1"/>
            </p:cNvSpPr>
            <p:nvPr/>
          </p:nvSpPr>
          <p:spPr bwMode="auto">
            <a:xfrm>
              <a:off x="-1056" y="239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7" name="Line 119"/>
            <p:cNvSpPr>
              <a:spLocks noChangeShapeType="1"/>
            </p:cNvSpPr>
            <p:nvPr/>
          </p:nvSpPr>
          <p:spPr bwMode="auto">
            <a:xfrm>
              <a:off x="-1056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8" name="Line 120"/>
            <p:cNvSpPr>
              <a:spLocks noChangeShapeType="1"/>
            </p:cNvSpPr>
            <p:nvPr/>
          </p:nvSpPr>
          <p:spPr bwMode="auto">
            <a:xfrm>
              <a:off x="-902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89" name="Line 121"/>
            <p:cNvSpPr>
              <a:spLocks noChangeShapeType="1"/>
            </p:cNvSpPr>
            <p:nvPr/>
          </p:nvSpPr>
          <p:spPr bwMode="auto">
            <a:xfrm>
              <a:off x="-749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90" name="Line 122"/>
            <p:cNvSpPr>
              <a:spLocks noChangeShapeType="1"/>
            </p:cNvSpPr>
            <p:nvPr/>
          </p:nvSpPr>
          <p:spPr bwMode="auto">
            <a:xfrm>
              <a:off x="-595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91" name="Line 123"/>
            <p:cNvSpPr>
              <a:spLocks noChangeShapeType="1"/>
            </p:cNvSpPr>
            <p:nvPr/>
          </p:nvSpPr>
          <p:spPr bwMode="auto">
            <a:xfrm>
              <a:off x="-442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92" name="Line 124"/>
            <p:cNvSpPr>
              <a:spLocks noChangeShapeType="1"/>
            </p:cNvSpPr>
            <p:nvPr/>
          </p:nvSpPr>
          <p:spPr bwMode="auto">
            <a:xfrm>
              <a:off x="-288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893" name="Rectangle 125"/>
            <p:cNvSpPr>
              <a:spLocks noChangeArrowheads="1"/>
            </p:cNvSpPr>
            <p:nvPr/>
          </p:nvSpPr>
          <p:spPr bwMode="auto">
            <a:xfrm>
              <a:off x="-1210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4" name="Rectangle 126"/>
            <p:cNvSpPr>
              <a:spLocks noChangeArrowheads="1"/>
            </p:cNvSpPr>
            <p:nvPr/>
          </p:nvSpPr>
          <p:spPr bwMode="auto">
            <a:xfrm>
              <a:off x="-1363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5" name="Rectangle 127"/>
            <p:cNvSpPr>
              <a:spLocks noChangeArrowheads="1"/>
            </p:cNvSpPr>
            <p:nvPr/>
          </p:nvSpPr>
          <p:spPr bwMode="auto">
            <a:xfrm>
              <a:off x="-1517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6" name="Rectangle 128"/>
            <p:cNvSpPr>
              <a:spLocks noChangeArrowheads="1"/>
            </p:cNvSpPr>
            <p:nvPr/>
          </p:nvSpPr>
          <p:spPr bwMode="auto">
            <a:xfrm>
              <a:off x="-1670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7" name="Rectangle 129"/>
            <p:cNvSpPr>
              <a:spLocks noChangeArrowheads="1"/>
            </p:cNvSpPr>
            <p:nvPr/>
          </p:nvSpPr>
          <p:spPr bwMode="auto">
            <a:xfrm>
              <a:off x="-1824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8" name="Rectangle 130"/>
            <p:cNvSpPr>
              <a:spLocks noChangeArrowheads="1"/>
            </p:cNvSpPr>
            <p:nvPr/>
          </p:nvSpPr>
          <p:spPr bwMode="auto">
            <a:xfrm>
              <a:off x="-1210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899" name="Rectangle 131"/>
            <p:cNvSpPr>
              <a:spLocks noChangeArrowheads="1"/>
            </p:cNvSpPr>
            <p:nvPr/>
          </p:nvSpPr>
          <p:spPr bwMode="auto">
            <a:xfrm>
              <a:off x="-1363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0" name="Rectangle 132"/>
            <p:cNvSpPr>
              <a:spLocks noChangeArrowheads="1"/>
            </p:cNvSpPr>
            <p:nvPr/>
          </p:nvSpPr>
          <p:spPr bwMode="auto">
            <a:xfrm>
              <a:off x="-1517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1" name="Rectangle 133"/>
            <p:cNvSpPr>
              <a:spLocks noChangeArrowheads="1"/>
            </p:cNvSpPr>
            <p:nvPr/>
          </p:nvSpPr>
          <p:spPr bwMode="auto">
            <a:xfrm>
              <a:off x="-1670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2" name="Rectangle 134"/>
            <p:cNvSpPr>
              <a:spLocks noChangeArrowheads="1"/>
            </p:cNvSpPr>
            <p:nvPr/>
          </p:nvSpPr>
          <p:spPr bwMode="auto">
            <a:xfrm>
              <a:off x="-1824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3" name="Rectangle 135"/>
            <p:cNvSpPr>
              <a:spLocks noChangeArrowheads="1"/>
            </p:cNvSpPr>
            <p:nvPr/>
          </p:nvSpPr>
          <p:spPr bwMode="auto">
            <a:xfrm>
              <a:off x="-1210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04" name="Rectangle 136"/>
            <p:cNvSpPr>
              <a:spLocks noChangeArrowheads="1"/>
            </p:cNvSpPr>
            <p:nvPr/>
          </p:nvSpPr>
          <p:spPr bwMode="auto">
            <a:xfrm>
              <a:off x="-1363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05" name="Rectangle 137"/>
            <p:cNvSpPr>
              <a:spLocks noChangeArrowheads="1"/>
            </p:cNvSpPr>
            <p:nvPr/>
          </p:nvSpPr>
          <p:spPr bwMode="auto">
            <a:xfrm>
              <a:off x="-1517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06" name="Rectangle 138"/>
            <p:cNvSpPr>
              <a:spLocks noChangeArrowheads="1"/>
            </p:cNvSpPr>
            <p:nvPr/>
          </p:nvSpPr>
          <p:spPr bwMode="auto">
            <a:xfrm>
              <a:off x="-1670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7" name="Rectangle 139"/>
            <p:cNvSpPr>
              <a:spLocks noChangeArrowheads="1"/>
            </p:cNvSpPr>
            <p:nvPr/>
          </p:nvSpPr>
          <p:spPr bwMode="auto">
            <a:xfrm>
              <a:off x="-1824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08" name="Rectangle 140"/>
            <p:cNvSpPr>
              <a:spLocks noChangeArrowheads="1"/>
            </p:cNvSpPr>
            <p:nvPr/>
          </p:nvSpPr>
          <p:spPr bwMode="auto">
            <a:xfrm>
              <a:off x="-1210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09" name="Rectangle 141"/>
            <p:cNvSpPr>
              <a:spLocks noChangeArrowheads="1"/>
            </p:cNvSpPr>
            <p:nvPr/>
          </p:nvSpPr>
          <p:spPr bwMode="auto">
            <a:xfrm>
              <a:off x="-1363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10" name="Rectangle 142"/>
            <p:cNvSpPr>
              <a:spLocks noChangeArrowheads="1"/>
            </p:cNvSpPr>
            <p:nvPr/>
          </p:nvSpPr>
          <p:spPr bwMode="auto">
            <a:xfrm>
              <a:off x="-1517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11" name="Rectangle 143"/>
            <p:cNvSpPr>
              <a:spLocks noChangeArrowheads="1"/>
            </p:cNvSpPr>
            <p:nvPr/>
          </p:nvSpPr>
          <p:spPr bwMode="auto">
            <a:xfrm>
              <a:off x="-1670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12" name="Rectangle 144"/>
            <p:cNvSpPr>
              <a:spLocks noChangeArrowheads="1"/>
            </p:cNvSpPr>
            <p:nvPr/>
          </p:nvSpPr>
          <p:spPr bwMode="auto">
            <a:xfrm>
              <a:off x="-1824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13" name="Rectangle 145"/>
            <p:cNvSpPr>
              <a:spLocks noChangeArrowheads="1"/>
            </p:cNvSpPr>
            <p:nvPr/>
          </p:nvSpPr>
          <p:spPr bwMode="auto">
            <a:xfrm>
              <a:off x="-1210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14" name="Rectangle 146"/>
            <p:cNvSpPr>
              <a:spLocks noChangeArrowheads="1"/>
            </p:cNvSpPr>
            <p:nvPr/>
          </p:nvSpPr>
          <p:spPr bwMode="auto">
            <a:xfrm>
              <a:off x="-1363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15" name="Rectangle 147"/>
            <p:cNvSpPr>
              <a:spLocks noChangeArrowheads="1"/>
            </p:cNvSpPr>
            <p:nvPr/>
          </p:nvSpPr>
          <p:spPr bwMode="auto">
            <a:xfrm>
              <a:off x="-1517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2916" name="Rectangle 148"/>
            <p:cNvSpPr>
              <a:spLocks noChangeArrowheads="1"/>
            </p:cNvSpPr>
            <p:nvPr/>
          </p:nvSpPr>
          <p:spPr bwMode="auto">
            <a:xfrm>
              <a:off x="-1670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17" name="Rectangle 149"/>
            <p:cNvSpPr>
              <a:spLocks noChangeArrowheads="1"/>
            </p:cNvSpPr>
            <p:nvPr/>
          </p:nvSpPr>
          <p:spPr bwMode="auto">
            <a:xfrm>
              <a:off x="-1824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2918" name="Line 150"/>
            <p:cNvSpPr>
              <a:spLocks noChangeShapeType="1"/>
            </p:cNvSpPr>
            <p:nvPr/>
          </p:nvSpPr>
          <p:spPr bwMode="auto">
            <a:xfrm>
              <a:off x="-1824" y="168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19" name="Line 151"/>
            <p:cNvSpPr>
              <a:spLocks noChangeShapeType="1"/>
            </p:cNvSpPr>
            <p:nvPr/>
          </p:nvSpPr>
          <p:spPr bwMode="auto">
            <a:xfrm>
              <a:off x="-1824" y="182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0" name="Line 152"/>
            <p:cNvSpPr>
              <a:spLocks noChangeShapeType="1"/>
            </p:cNvSpPr>
            <p:nvPr/>
          </p:nvSpPr>
          <p:spPr bwMode="auto">
            <a:xfrm>
              <a:off x="-1824" y="196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1" name="Line 153"/>
            <p:cNvSpPr>
              <a:spLocks noChangeShapeType="1"/>
            </p:cNvSpPr>
            <p:nvPr/>
          </p:nvSpPr>
          <p:spPr bwMode="auto">
            <a:xfrm>
              <a:off x="-1824" y="210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2" name="Line 154"/>
            <p:cNvSpPr>
              <a:spLocks noChangeShapeType="1"/>
            </p:cNvSpPr>
            <p:nvPr/>
          </p:nvSpPr>
          <p:spPr bwMode="auto">
            <a:xfrm>
              <a:off x="-1824" y="22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3" name="Line 155"/>
            <p:cNvSpPr>
              <a:spLocks noChangeShapeType="1"/>
            </p:cNvSpPr>
            <p:nvPr/>
          </p:nvSpPr>
          <p:spPr bwMode="auto">
            <a:xfrm>
              <a:off x="-1824" y="239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4" name="Line 156"/>
            <p:cNvSpPr>
              <a:spLocks noChangeShapeType="1"/>
            </p:cNvSpPr>
            <p:nvPr/>
          </p:nvSpPr>
          <p:spPr bwMode="auto">
            <a:xfrm>
              <a:off x="-1824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5" name="Line 157"/>
            <p:cNvSpPr>
              <a:spLocks noChangeShapeType="1"/>
            </p:cNvSpPr>
            <p:nvPr/>
          </p:nvSpPr>
          <p:spPr bwMode="auto">
            <a:xfrm>
              <a:off x="-1670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6" name="Line 158"/>
            <p:cNvSpPr>
              <a:spLocks noChangeShapeType="1"/>
            </p:cNvSpPr>
            <p:nvPr/>
          </p:nvSpPr>
          <p:spPr bwMode="auto">
            <a:xfrm>
              <a:off x="-1517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7" name="Line 159"/>
            <p:cNvSpPr>
              <a:spLocks noChangeShapeType="1"/>
            </p:cNvSpPr>
            <p:nvPr/>
          </p:nvSpPr>
          <p:spPr bwMode="auto">
            <a:xfrm>
              <a:off x="-1363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8" name="Line 160"/>
            <p:cNvSpPr>
              <a:spLocks noChangeShapeType="1"/>
            </p:cNvSpPr>
            <p:nvPr/>
          </p:nvSpPr>
          <p:spPr bwMode="auto">
            <a:xfrm>
              <a:off x="-1210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29" name="Line 161"/>
            <p:cNvSpPr>
              <a:spLocks noChangeShapeType="1"/>
            </p:cNvSpPr>
            <p:nvPr/>
          </p:nvSpPr>
          <p:spPr bwMode="auto">
            <a:xfrm>
              <a:off x="-1056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930" name="Rectangle 16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 sz="4000"/>
              <a:t>Raster Data Storage – No Compaction</a:t>
            </a:r>
          </a:p>
        </p:txBody>
      </p:sp>
      <p:grpSp>
        <p:nvGrpSpPr>
          <p:cNvPr id="32931" name="Group 163"/>
          <p:cNvGrpSpPr>
            <a:grpSpLocks/>
          </p:cNvGrpSpPr>
          <p:nvPr/>
        </p:nvGrpSpPr>
        <p:grpSpPr bwMode="auto">
          <a:xfrm>
            <a:off x="1981200" y="2438400"/>
            <a:ext cx="2438400" cy="2590800"/>
            <a:chOff x="288" y="1536"/>
            <a:chExt cx="1536" cy="1632"/>
          </a:xfrm>
        </p:grpSpPr>
        <p:sp>
          <p:nvSpPr>
            <p:cNvPr id="32932" name="Freeform 164"/>
            <p:cNvSpPr>
              <a:spLocks/>
            </p:cNvSpPr>
            <p:nvPr/>
          </p:nvSpPr>
          <p:spPr bwMode="auto">
            <a:xfrm>
              <a:off x="576" y="1872"/>
              <a:ext cx="960" cy="960"/>
            </a:xfrm>
            <a:custGeom>
              <a:avLst/>
              <a:gdLst>
                <a:gd name="T0" fmla="*/ 336 w 960"/>
                <a:gd name="T1" fmla="*/ 0 h 960"/>
                <a:gd name="T2" fmla="*/ 960 w 960"/>
                <a:gd name="T3" fmla="*/ 0 h 960"/>
                <a:gd name="T4" fmla="*/ 960 w 960"/>
                <a:gd name="T5" fmla="*/ 960 h 960"/>
                <a:gd name="T6" fmla="*/ 0 w 960"/>
                <a:gd name="T7" fmla="*/ 960 h 960"/>
                <a:gd name="T8" fmla="*/ 0 w 960"/>
                <a:gd name="T9" fmla="*/ 336 h 960"/>
                <a:gd name="T10" fmla="*/ 336 w 960"/>
                <a:gd name="T11" fmla="*/ 336 h 960"/>
                <a:gd name="T12" fmla="*/ 336 w 960"/>
                <a:gd name="T13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960">
                  <a:moveTo>
                    <a:pt x="336" y="0"/>
                  </a:moveTo>
                  <a:lnTo>
                    <a:pt x="960" y="0"/>
                  </a:lnTo>
                  <a:lnTo>
                    <a:pt x="960" y="960"/>
                  </a:lnTo>
                  <a:lnTo>
                    <a:pt x="0" y="960"/>
                  </a:ln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3" name="Line 165"/>
            <p:cNvSpPr>
              <a:spLocks noChangeShapeType="1"/>
            </p:cNvSpPr>
            <p:nvPr/>
          </p:nvSpPr>
          <p:spPr bwMode="auto">
            <a:xfrm>
              <a:off x="288" y="17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4" name="Line 166"/>
            <p:cNvSpPr>
              <a:spLocks noChangeShapeType="1"/>
            </p:cNvSpPr>
            <p:nvPr/>
          </p:nvSpPr>
          <p:spPr bwMode="auto">
            <a:xfrm>
              <a:off x="288" y="206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5" name="Line 167"/>
            <p:cNvSpPr>
              <a:spLocks noChangeShapeType="1"/>
            </p:cNvSpPr>
            <p:nvPr/>
          </p:nvSpPr>
          <p:spPr bwMode="auto">
            <a:xfrm>
              <a:off x="288" y="235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6" name="Line 168"/>
            <p:cNvSpPr>
              <a:spLocks noChangeShapeType="1"/>
            </p:cNvSpPr>
            <p:nvPr/>
          </p:nvSpPr>
          <p:spPr bwMode="auto">
            <a:xfrm>
              <a:off x="288" y="268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7" name="Line 169"/>
            <p:cNvSpPr>
              <a:spLocks noChangeShapeType="1"/>
            </p:cNvSpPr>
            <p:nvPr/>
          </p:nvSpPr>
          <p:spPr bwMode="auto">
            <a:xfrm>
              <a:off x="288" y="302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8" name="Line 170"/>
            <p:cNvSpPr>
              <a:spLocks noChangeShapeType="1"/>
            </p:cNvSpPr>
            <p:nvPr/>
          </p:nvSpPr>
          <p:spPr bwMode="auto">
            <a:xfrm>
              <a:off x="432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39" name="Line 171"/>
            <p:cNvSpPr>
              <a:spLocks noChangeShapeType="1"/>
            </p:cNvSpPr>
            <p:nvPr/>
          </p:nvSpPr>
          <p:spPr bwMode="auto">
            <a:xfrm>
              <a:off x="768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0" name="Line 172"/>
            <p:cNvSpPr>
              <a:spLocks noChangeShapeType="1"/>
            </p:cNvSpPr>
            <p:nvPr/>
          </p:nvSpPr>
          <p:spPr bwMode="auto">
            <a:xfrm>
              <a:off x="105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1" name="Line 173"/>
            <p:cNvSpPr>
              <a:spLocks noChangeShapeType="1"/>
            </p:cNvSpPr>
            <p:nvPr/>
          </p:nvSpPr>
          <p:spPr bwMode="auto">
            <a:xfrm>
              <a:off x="1344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2" name="Line 174"/>
            <p:cNvSpPr>
              <a:spLocks noChangeShapeType="1"/>
            </p:cNvSpPr>
            <p:nvPr/>
          </p:nvSpPr>
          <p:spPr bwMode="auto">
            <a:xfrm>
              <a:off x="1680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3" name="Line 175"/>
            <p:cNvSpPr>
              <a:spLocks noChangeShapeType="1"/>
            </p:cNvSpPr>
            <p:nvPr/>
          </p:nvSpPr>
          <p:spPr bwMode="auto">
            <a:xfrm>
              <a:off x="288" y="18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4" name="Line 176"/>
            <p:cNvSpPr>
              <a:spLocks noChangeShapeType="1"/>
            </p:cNvSpPr>
            <p:nvPr/>
          </p:nvSpPr>
          <p:spPr bwMode="auto">
            <a:xfrm>
              <a:off x="288" y="220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5" name="Line 177"/>
            <p:cNvSpPr>
              <a:spLocks noChangeShapeType="1"/>
            </p:cNvSpPr>
            <p:nvPr/>
          </p:nvSpPr>
          <p:spPr bwMode="auto">
            <a:xfrm>
              <a:off x="288" y="316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6" name="Line 178"/>
            <p:cNvSpPr>
              <a:spLocks noChangeShapeType="1"/>
            </p:cNvSpPr>
            <p:nvPr/>
          </p:nvSpPr>
          <p:spPr bwMode="auto">
            <a:xfrm>
              <a:off x="288" y="249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7" name="Line 179"/>
            <p:cNvSpPr>
              <a:spLocks noChangeShapeType="1"/>
            </p:cNvSpPr>
            <p:nvPr/>
          </p:nvSpPr>
          <p:spPr bwMode="auto">
            <a:xfrm>
              <a:off x="288" y="288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8" name="Line 180"/>
            <p:cNvSpPr>
              <a:spLocks noChangeShapeType="1"/>
            </p:cNvSpPr>
            <p:nvPr/>
          </p:nvSpPr>
          <p:spPr bwMode="auto">
            <a:xfrm>
              <a:off x="288" y="153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49" name="Line 181"/>
            <p:cNvSpPr>
              <a:spLocks noChangeShapeType="1"/>
            </p:cNvSpPr>
            <p:nvPr/>
          </p:nvSpPr>
          <p:spPr bwMode="auto">
            <a:xfrm>
              <a:off x="57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50" name="Line 182"/>
            <p:cNvSpPr>
              <a:spLocks noChangeShapeType="1"/>
            </p:cNvSpPr>
            <p:nvPr/>
          </p:nvSpPr>
          <p:spPr bwMode="auto">
            <a:xfrm>
              <a:off x="912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51" name="Line 183"/>
            <p:cNvSpPr>
              <a:spLocks noChangeShapeType="1"/>
            </p:cNvSpPr>
            <p:nvPr/>
          </p:nvSpPr>
          <p:spPr bwMode="auto">
            <a:xfrm>
              <a:off x="1200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52" name="Line 184"/>
            <p:cNvSpPr>
              <a:spLocks noChangeShapeType="1"/>
            </p:cNvSpPr>
            <p:nvPr/>
          </p:nvSpPr>
          <p:spPr bwMode="auto">
            <a:xfrm>
              <a:off x="153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53" name="Line 185"/>
            <p:cNvSpPr>
              <a:spLocks noChangeShapeType="1"/>
            </p:cNvSpPr>
            <p:nvPr/>
          </p:nvSpPr>
          <p:spPr bwMode="auto">
            <a:xfrm>
              <a:off x="1824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2954" name="Line 186"/>
            <p:cNvSpPr>
              <a:spLocks noChangeShapeType="1"/>
            </p:cNvSpPr>
            <p:nvPr/>
          </p:nvSpPr>
          <p:spPr bwMode="auto">
            <a:xfrm>
              <a:off x="288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2955" name="Text Box 187"/>
          <p:cNvSpPr txBox="1">
            <a:spLocks noChangeArrowheads="1"/>
          </p:cNvSpPr>
          <p:nvPr/>
        </p:nvSpPr>
        <p:spPr bwMode="auto">
          <a:xfrm>
            <a:off x="1905000" y="1143000"/>
            <a:ext cx="5257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This approach represents each cell </a:t>
            </a:r>
            <a:r>
              <a:rPr lang="en-US" altLang="en-US" sz="3200" b="1">
                <a:solidFill>
                  <a:schemeClr val="accent2"/>
                </a:solidFill>
                <a:latin typeface="Times New Roman" panose="02020603050405020304" pitchFamily="18" charset="0"/>
              </a:rPr>
              <a:t>individually</a:t>
            </a:r>
            <a:r>
              <a:rPr lang="en-US" altLang="en-US" sz="3200">
                <a:latin typeface="Times New Roman" panose="02020603050405020304" pitchFamily="18" charset="0"/>
              </a:rPr>
              <a:t> in the file:</a:t>
            </a:r>
          </a:p>
        </p:txBody>
      </p:sp>
      <p:sp>
        <p:nvSpPr>
          <p:cNvPr id="32956" name="Text Box 188"/>
          <p:cNvSpPr txBox="1">
            <a:spLocks noChangeArrowheads="1"/>
          </p:cNvSpPr>
          <p:nvPr/>
        </p:nvSpPr>
        <p:spPr bwMode="auto">
          <a:xfrm>
            <a:off x="8077200" y="5943601"/>
            <a:ext cx="175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>
                <a:solidFill>
                  <a:schemeClr val="accent2"/>
                </a:solidFill>
                <a:latin typeface="Times New Roman" panose="02020603050405020304" pitchFamily="18" charset="0"/>
              </a:rPr>
              <a:t>103 values</a:t>
            </a:r>
          </a:p>
        </p:txBody>
      </p:sp>
    </p:spTree>
    <p:extLst>
      <p:ext uri="{BB962C8B-B14F-4D97-AF65-F5344CB8AC3E}">
        <p14:creationId xmlns:p14="http://schemas.microsoft.com/office/powerpoint/2010/main" val="15391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8667750" y="2193926"/>
            <a:ext cx="17716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latin typeface="Times New Roman" panose="02020603050405020304" pitchFamily="18" charset="0"/>
              </a:rPr>
              <a:t>0,10,1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0, 10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0, 10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0, 4,   1, 4,   0,2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0, 4,   1, 4,   0,2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0, 2,   1, 6,   0,2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0, 2,   1, 6,   0,2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0, 2,   1, 6,   0,2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0, 2,   1, 6,   0,2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0, 10</a:t>
            </a:r>
          </a:p>
          <a:p>
            <a:r>
              <a:rPr lang="en-US" altLang="en-US" sz="2000" dirty="0">
                <a:latin typeface="Times New Roman" panose="02020603050405020304" pitchFamily="18" charset="0"/>
              </a:rPr>
              <a:t>0, 10</a:t>
            </a:r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1981200" y="2438400"/>
            <a:ext cx="2438400" cy="2590800"/>
            <a:chOff x="288" y="1536"/>
            <a:chExt cx="1536" cy="1632"/>
          </a:xfrm>
        </p:grpSpPr>
        <p:sp>
          <p:nvSpPr>
            <p:cNvPr id="33796" name="Freeform 4"/>
            <p:cNvSpPr>
              <a:spLocks/>
            </p:cNvSpPr>
            <p:nvPr/>
          </p:nvSpPr>
          <p:spPr bwMode="auto">
            <a:xfrm>
              <a:off x="576" y="1872"/>
              <a:ext cx="960" cy="960"/>
            </a:xfrm>
            <a:custGeom>
              <a:avLst/>
              <a:gdLst>
                <a:gd name="T0" fmla="*/ 336 w 960"/>
                <a:gd name="T1" fmla="*/ 0 h 960"/>
                <a:gd name="T2" fmla="*/ 960 w 960"/>
                <a:gd name="T3" fmla="*/ 0 h 960"/>
                <a:gd name="T4" fmla="*/ 960 w 960"/>
                <a:gd name="T5" fmla="*/ 960 h 960"/>
                <a:gd name="T6" fmla="*/ 0 w 960"/>
                <a:gd name="T7" fmla="*/ 960 h 960"/>
                <a:gd name="T8" fmla="*/ 0 w 960"/>
                <a:gd name="T9" fmla="*/ 336 h 960"/>
                <a:gd name="T10" fmla="*/ 336 w 960"/>
                <a:gd name="T11" fmla="*/ 336 h 960"/>
                <a:gd name="T12" fmla="*/ 336 w 960"/>
                <a:gd name="T13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0" h="960">
                  <a:moveTo>
                    <a:pt x="336" y="0"/>
                  </a:moveTo>
                  <a:lnTo>
                    <a:pt x="960" y="0"/>
                  </a:lnTo>
                  <a:lnTo>
                    <a:pt x="960" y="960"/>
                  </a:lnTo>
                  <a:lnTo>
                    <a:pt x="0" y="960"/>
                  </a:lnTo>
                  <a:lnTo>
                    <a:pt x="0" y="336"/>
                  </a:lnTo>
                  <a:lnTo>
                    <a:pt x="336" y="336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797" name="Line 5"/>
            <p:cNvSpPr>
              <a:spLocks noChangeShapeType="1"/>
            </p:cNvSpPr>
            <p:nvPr/>
          </p:nvSpPr>
          <p:spPr bwMode="auto">
            <a:xfrm>
              <a:off x="288" y="172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798" name="Line 6"/>
            <p:cNvSpPr>
              <a:spLocks noChangeShapeType="1"/>
            </p:cNvSpPr>
            <p:nvPr/>
          </p:nvSpPr>
          <p:spPr bwMode="auto">
            <a:xfrm>
              <a:off x="288" y="206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799" name="Line 7"/>
            <p:cNvSpPr>
              <a:spLocks noChangeShapeType="1"/>
            </p:cNvSpPr>
            <p:nvPr/>
          </p:nvSpPr>
          <p:spPr bwMode="auto">
            <a:xfrm>
              <a:off x="288" y="235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0" name="Line 8"/>
            <p:cNvSpPr>
              <a:spLocks noChangeShapeType="1"/>
            </p:cNvSpPr>
            <p:nvPr/>
          </p:nvSpPr>
          <p:spPr bwMode="auto">
            <a:xfrm>
              <a:off x="288" y="268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1" name="Line 9"/>
            <p:cNvSpPr>
              <a:spLocks noChangeShapeType="1"/>
            </p:cNvSpPr>
            <p:nvPr/>
          </p:nvSpPr>
          <p:spPr bwMode="auto">
            <a:xfrm>
              <a:off x="288" y="3024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2" name="Line 10"/>
            <p:cNvSpPr>
              <a:spLocks noChangeShapeType="1"/>
            </p:cNvSpPr>
            <p:nvPr/>
          </p:nvSpPr>
          <p:spPr bwMode="auto">
            <a:xfrm>
              <a:off x="432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3" name="Line 11"/>
            <p:cNvSpPr>
              <a:spLocks noChangeShapeType="1"/>
            </p:cNvSpPr>
            <p:nvPr/>
          </p:nvSpPr>
          <p:spPr bwMode="auto">
            <a:xfrm>
              <a:off x="768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4" name="Line 12"/>
            <p:cNvSpPr>
              <a:spLocks noChangeShapeType="1"/>
            </p:cNvSpPr>
            <p:nvPr/>
          </p:nvSpPr>
          <p:spPr bwMode="auto">
            <a:xfrm>
              <a:off x="105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5" name="Line 13"/>
            <p:cNvSpPr>
              <a:spLocks noChangeShapeType="1"/>
            </p:cNvSpPr>
            <p:nvPr/>
          </p:nvSpPr>
          <p:spPr bwMode="auto">
            <a:xfrm>
              <a:off x="1344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6" name="Line 14"/>
            <p:cNvSpPr>
              <a:spLocks noChangeShapeType="1"/>
            </p:cNvSpPr>
            <p:nvPr/>
          </p:nvSpPr>
          <p:spPr bwMode="auto">
            <a:xfrm>
              <a:off x="1680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7" name="Line 15"/>
            <p:cNvSpPr>
              <a:spLocks noChangeShapeType="1"/>
            </p:cNvSpPr>
            <p:nvPr/>
          </p:nvSpPr>
          <p:spPr bwMode="auto">
            <a:xfrm>
              <a:off x="288" y="1872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8" name="Line 16"/>
            <p:cNvSpPr>
              <a:spLocks noChangeShapeType="1"/>
            </p:cNvSpPr>
            <p:nvPr/>
          </p:nvSpPr>
          <p:spPr bwMode="auto">
            <a:xfrm>
              <a:off x="288" y="220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288" y="3168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0" name="Line 18"/>
            <p:cNvSpPr>
              <a:spLocks noChangeShapeType="1"/>
            </p:cNvSpPr>
            <p:nvPr/>
          </p:nvSpPr>
          <p:spPr bwMode="auto">
            <a:xfrm>
              <a:off x="288" y="249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1" name="Line 19"/>
            <p:cNvSpPr>
              <a:spLocks noChangeShapeType="1"/>
            </p:cNvSpPr>
            <p:nvPr/>
          </p:nvSpPr>
          <p:spPr bwMode="auto">
            <a:xfrm>
              <a:off x="288" y="2880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2" name="Line 20"/>
            <p:cNvSpPr>
              <a:spLocks noChangeShapeType="1"/>
            </p:cNvSpPr>
            <p:nvPr/>
          </p:nvSpPr>
          <p:spPr bwMode="auto">
            <a:xfrm>
              <a:off x="288" y="1536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3" name="Line 21"/>
            <p:cNvSpPr>
              <a:spLocks noChangeShapeType="1"/>
            </p:cNvSpPr>
            <p:nvPr/>
          </p:nvSpPr>
          <p:spPr bwMode="auto">
            <a:xfrm>
              <a:off x="57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4" name="Line 22"/>
            <p:cNvSpPr>
              <a:spLocks noChangeShapeType="1"/>
            </p:cNvSpPr>
            <p:nvPr/>
          </p:nvSpPr>
          <p:spPr bwMode="auto">
            <a:xfrm>
              <a:off x="912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5" name="Line 23"/>
            <p:cNvSpPr>
              <a:spLocks noChangeShapeType="1"/>
            </p:cNvSpPr>
            <p:nvPr/>
          </p:nvSpPr>
          <p:spPr bwMode="auto">
            <a:xfrm>
              <a:off x="1200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6" name="Line 24"/>
            <p:cNvSpPr>
              <a:spLocks noChangeShapeType="1"/>
            </p:cNvSpPr>
            <p:nvPr/>
          </p:nvSpPr>
          <p:spPr bwMode="auto">
            <a:xfrm>
              <a:off x="1536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7" name="Line 25"/>
            <p:cNvSpPr>
              <a:spLocks noChangeShapeType="1"/>
            </p:cNvSpPr>
            <p:nvPr/>
          </p:nvSpPr>
          <p:spPr bwMode="auto">
            <a:xfrm>
              <a:off x="1824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18" name="Line 26"/>
            <p:cNvSpPr>
              <a:spLocks noChangeShapeType="1"/>
            </p:cNvSpPr>
            <p:nvPr/>
          </p:nvSpPr>
          <p:spPr bwMode="auto">
            <a:xfrm>
              <a:off x="288" y="1536"/>
              <a:ext cx="0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3819" name="Text Box 27"/>
          <p:cNvSpPr txBox="1">
            <a:spLocks noChangeArrowheads="1"/>
          </p:cNvSpPr>
          <p:nvPr/>
        </p:nvSpPr>
        <p:spPr bwMode="auto">
          <a:xfrm>
            <a:off x="1905000" y="5670551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>
                <a:latin typeface="Times New Roman" panose="02020603050405020304" pitchFamily="18" charset="0"/>
              </a:rPr>
              <a:t>There is a tendency towards </a:t>
            </a:r>
            <a:r>
              <a: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spatial autocorrelation</a:t>
            </a:r>
            <a:r>
              <a:rPr lang="en-US" altLang="en-US" sz="2400">
                <a:latin typeface="Times New Roman" panose="02020603050405020304" pitchFamily="18" charset="0"/>
              </a:rPr>
              <a:t>; for </a:t>
            </a:r>
            <a:r>
              <a: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nearby cells</a:t>
            </a:r>
            <a:r>
              <a:rPr lang="en-US" altLang="en-US" sz="2400">
                <a:latin typeface="Times New Roman" panose="02020603050405020304" pitchFamily="18" charset="0"/>
              </a:rPr>
              <a:t> to have </a:t>
            </a:r>
            <a:r>
              <a: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similar values</a:t>
            </a:r>
            <a:r>
              <a:rPr lang="en-US" altLang="en-US" sz="2400">
                <a:latin typeface="Times New Roman" panose="02020603050405020304" pitchFamily="18" charset="0"/>
              </a:rPr>
              <a:t> - values often occur in runs across several cells </a:t>
            </a:r>
          </a:p>
        </p:txBody>
      </p:sp>
      <p:grpSp>
        <p:nvGrpSpPr>
          <p:cNvPr id="33820" name="Group 28"/>
          <p:cNvGrpSpPr>
            <a:grpSpLocks/>
          </p:cNvGrpSpPr>
          <p:nvPr/>
        </p:nvGrpSpPr>
        <p:grpSpPr bwMode="auto">
          <a:xfrm>
            <a:off x="4648200" y="2438400"/>
            <a:ext cx="2590800" cy="2590800"/>
            <a:chOff x="-1824" y="960"/>
            <a:chExt cx="1536" cy="1435"/>
          </a:xfrm>
        </p:grpSpPr>
        <p:sp>
          <p:nvSpPr>
            <p:cNvPr id="33821" name="Rectangle 29"/>
            <p:cNvSpPr>
              <a:spLocks noChangeArrowheads="1"/>
            </p:cNvSpPr>
            <p:nvPr/>
          </p:nvSpPr>
          <p:spPr bwMode="auto">
            <a:xfrm>
              <a:off x="-1210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22" name="Rectangle 30"/>
            <p:cNvSpPr>
              <a:spLocks noChangeArrowheads="1"/>
            </p:cNvSpPr>
            <p:nvPr/>
          </p:nvSpPr>
          <p:spPr bwMode="auto">
            <a:xfrm>
              <a:off x="-1363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23" name="Rectangle 31"/>
            <p:cNvSpPr>
              <a:spLocks noChangeArrowheads="1"/>
            </p:cNvSpPr>
            <p:nvPr/>
          </p:nvSpPr>
          <p:spPr bwMode="auto">
            <a:xfrm>
              <a:off x="-1517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24" name="Rectangle 32"/>
            <p:cNvSpPr>
              <a:spLocks noChangeArrowheads="1"/>
            </p:cNvSpPr>
            <p:nvPr/>
          </p:nvSpPr>
          <p:spPr bwMode="auto">
            <a:xfrm>
              <a:off x="-1670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25" name="Rectangle 33"/>
            <p:cNvSpPr>
              <a:spLocks noChangeArrowheads="1"/>
            </p:cNvSpPr>
            <p:nvPr/>
          </p:nvSpPr>
          <p:spPr bwMode="auto">
            <a:xfrm>
              <a:off x="-1824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26" name="Rectangle 34"/>
            <p:cNvSpPr>
              <a:spLocks noChangeArrowheads="1"/>
            </p:cNvSpPr>
            <p:nvPr/>
          </p:nvSpPr>
          <p:spPr bwMode="auto">
            <a:xfrm>
              <a:off x="-1210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27" name="Rectangle 35"/>
            <p:cNvSpPr>
              <a:spLocks noChangeArrowheads="1"/>
            </p:cNvSpPr>
            <p:nvPr/>
          </p:nvSpPr>
          <p:spPr bwMode="auto">
            <a:xfrm>
              <a:off x="-1363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28" name="Rectangle 36"/>
            <p:cNvSpPr>
              <a:spLocks noChangeArrowheads="1"/>
            </p:cNvSpPr>
            <p:nvPr/>
          </p:nvSpPr>
          <p:spPr bwMode="auto">
            <a:xfrm>
              <a:off x="-1517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29" name="Rectangle 37"/>
            <p:cNvSpPr>
              <a:spLocks noChangeArrowheads="1"/>
            </p:cNvSpPr>
            <p:nvPr/>
          </p:nvSpPr>
          <p:spPr bwMode="auto">
            <a:xfrm>
              <a:off x="-1670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0" name="Rectangle 38"/>
            <p:cNvSpPr>
              <a:spLocks noChangeArrowheads="1"/>
            </p:cNvSpPr>
            <p:nvPr/>
          </p:nvSpPr>
          <p:spPr bwMode="auto">
            <a:xfrm>
              <a:off x="-1824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1" name="Rectangle 39"/>
            <p:cNvSpPr>
              <a:spLocks noChangeArrowheads="1"/>
            </p:cNvSpPr>
            <p:nvPr/>
          </p:nvSpPr>
          <p:spPr bwMode="auto">
            <a:xfrm>
              <a:off x="-1210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32" name="Rectangle 40"/>
            <p:cNvSpPr>
              <a:spLocks noChangeArrowheads="1"/>
            </p:cNvSpPr>
            <p:nvPr/>
          </p:nvSpPr>
          <p:spPr bwMode="auto">
            <a:xfrm>
              <a:off x="-1363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3" name="Rectangle 41"/>
            <p:cNvSpPr>
              <a:spLocks noChangeArrowheads="1"/>
            </p:cNvSpPr>
            <p:nvPr/>
          </p:nvSpPr>
          <p:spPr bwMode="auto">
            <a:xfrm>
              <a:off x="-1517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4" name="Rectangle 42"/>
            <p:cNvSpPr>
              <a:spLocks noChangeArrowheads="1"/>
            </p:cNvSpPr>
            <p:nvPr/>
          </p:nvSpPr>
          <p:spPr bwMode="auto">
            <a:xfrm>
              <a:off x="-1670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5" name="Rectangle 43"/>
            <p:cNvSpPr>
              <a:spLocks noChangeArrowheads="1"/>
            </p:cNvSpPr>
            <p:nvPr/>
          </p:nvSpPr>
          <p:spPr bwMode="auto">
            <a:xfrm>
              <a:off x="-1824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6" name="Rectangle 44"/>
            <p:cNvSpPr>
              <a:spLocks noChangeArrowheads="1"/>
            </p:cNvSpPr>
            <p:nvPr/>
          </p:nvSpPr>
          <p:spPr bwMode="auto">
            <a:xfrm>
              <a:off x="-1210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7" name="Rectangle 45"/>
            <p:cNvSpPr>
              <a:spLocks noChangeArrowheads="1"/>
            </p:cNvSpPr>
            <p:nvPr/>
          </p:nvSpPr>
          <p:spPr bwMode="auto">
            <a:xfrm>
              <a:off x="-1363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8" name="Rectangle 46"/>
            <p:cNvSpPr>
              <a:spLocks noChangeArrowheads="1"/>
            </p:cNvSpPr>
            <p:nvPr/>
          </p:nvSpPr>
          <p:spPr bwMode="auto">
            <a:xfrm>
              <a:off x="-1517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39" name="Rectangle 47"/>
            <p:cNvSpPr>
              <a:spLocks noChangeArrowheads="1"/>
            </p:cNvSpPr>
            <p:nvPr/>
          </p:nvSpPr>
          <p:spPr bwMode="auto">
            <a:xfrm>
              <a:off x="-1670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0" name="Rectangle 48"/>
            <p:cNvSpPr>
              <a:spLocks noChangeArrowheads="1"/>
            </p:cNvSpPr>
            <p:nvPr/>
          </p:nvSpPr>
          <p:spPr bwMode="auto">
            <a:xfrm>
              <a:off x="-1824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1" name="Rectangle 49"/>
            <p:cNvSpPr>
              <a:spLocks noChangeArrowheads="1"/>
            </p:cNvSpPr>
            <p:nvPr/>
          </p:nvSpPr>
          <p:spPr bwMode="auto">
            <a:xfrm>
              <a:off x="-1210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2" name="Rectangle 50"/>
            <p:cNvSpPr>
              <a:spLocks noChangeArrowheads="1"/>
            </p:cNvSpPr>
            <p:nvPr/>
          </p:nvSpPr>
          <p:spPr bwMode="auto">
            <a:xfrm>
              <a:off x="-1363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3" name="Rectangle 51"/>
            <p:cNvSpPr>
              <a:spLocks noChangeArrowheads="1"/>
            </p:cNvSpPr>
            <p:nvPr/>
          </p:nvSpPr>
          <p:spPr bwMode="auto">
            <a:xfrm>
              <a:off x="-1517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4" name="Rectangle 52"/>
            <p:cNvSpPr>
              <a:spLocks noChangeArrowheads="1"/>
            </p:cNvSpPr>
            <p:nvPr/>
          </p:nvSpPr>
          <p:spPr bwMode="auto">
            <a:xfrm>
              <a:off x="-1670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5" name="Rectangle 53"/>
            <p:cNvSpPr>
              <a:spLocks noChangeArrowheads="1"/>
            </p:cNvSpPr>
            <p:nvPr/>
          </p:nvSpPr>
          <p:spPr bwMode="auto">
            <a:xfrm>
              <a:off x="-1824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46" name="Line 54"/>
            <p:cNvSpPr>
              <a:spLocks noChangeShapeType="1"/>
            </p:cNvSpPr>
            <p:nvPr/>
          </p:nvSpPr>
          <p:spPr bwMode="auto">
            <a:xfrm>
              <a:off x="-1824" y="96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47" name="Line 55"/>
            <p:cNvSpPr>
              <a:spLocks noChangeShapeType="1"/>
            </p:cNvSpPr>
            <p:nvPr/>
          </p:nvSpPr>
          <p:spPr bwMode="auto">
            <a:xfrm>
              <a:off x="-1824" y="110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48" name="Line 56"/>
            <p:cNvSpPr>
              <a:spLocks noChangeShapeType="1"/>
            </p:cNvSpPr>
            <p:nvPr/>
          </p:nvSpPr>
          <p:spPr bwMode="auto">
            <a:xfrm>
              <a:off x="-1824" y="124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49" name="Line 57"/>
            <p:cNvSpPr>
              <a:spLocks noChangeShapeType="1"/>
            </p:cNvSpPr>
            <p:nvPr/>
          </p:nvSpPr>
          <p:spPr bwMode="auto">
            <a:xfrm>
              <a:off x="-1824" y="138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0" name="Line 58"/>
            <p:cNvSpPr>
              <a:spLocks noChangeShapeType="1"/>
            </p:cNvSpPr>
            <p:nvPr/>
          </p:nvSpPr>
          <p:spPr bwMode="auto">
            <a:xfrm>
              <a:off x="-1824" y="153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1" name="Line 59"/>
            <p:cNvSpPr>
              <a:spLocks noChangeShapeType="1"/>
            </p:cNvSpPr>
            <p:nvPr/>
          </p:nvSpPr>
          <p:spPr bwMode="auto">
            <a:xfrm>
              <a:off x="-1824" y="167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2" name="Line 60"/>
            <p:cNvSpPr>
              <a:spLocks noChangeShapeType="1"/>
            </p:cNvSpPr>
            <p:nvPr/>
          </p:nvSpPr>
          <p:spPr bwMode="auto">
            <a:xfrm>
              <a:off x="-1824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3" name="Line 61"/>
            <p:cNvSpPr>
              <a:spLocks noChangeShapeType="1"/>
            </p:cNvSpPr>
            <p:nvPr/>
          </p:nvSpPr>
          <p:spPr bwMode="auto">
            <a:xfrm>
              <a:off x="-1670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4" name="Line 62"/>
            <p:cNvSpPr>
              <a:spLocks noChangeShapeType="1"/>
            </p:cNvSpPr>
            <p:nvPr/>
          </p:nvSpPr>
          <p:spPr bwMode="auto">
            <a:xfrm>
              <a:off x="-1517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5" name="Line 63"/>
            <p:cNvSpPr>
              <a:spLocks noChangeShapeType="1"/>
            </p:cNvSpPr>
            <p:nvPr/>
          </p:nvSpPr>
          <p:spPr bwMode="auto">
            <a:xfrm>
              <a:off x="-1363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6" name="Line 64"/>
            <p:cNvSpPr>
              <a:spLocks noChangeShapeType="1"/>
            </p:cNvSpPr>
            <p:nvPr/>
          </p:nvSpPr>
          <p:spPr bwMode="auto">
            <a:xfrm>
              <a:off x="-1210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7" name="Line 65"/>
            <p:cNvSpPr>
              <a:spLocks noChangeShapeType="1"/>
            </p:cNvSpPr>
            <p:nvPr/>
          </p:nvSpPr>
          <p:spPr bwMode="auto">
            <a:xfrm>
              <a:off x="-1056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58" name="Rectangle 66"/>
            <p:cNvSpPr>
              <a:spLocks noChangeArrowheads="1"/>
            </p:cNvSpPr>
            <p:nvPr/>
          </p:nvSpPr>
          <p:spPr bwMode="auto">
            <a:xfrm>
              <a:off x="-442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59" name="Rectangle 67"/>
            <p:cNvSpPr>
              <a:spLocks noChangeArrowheads="1"/>
            </p:cNvSpPr>
            <p:nvPr/>
          </p:nvSpPr>
          <p:spPr bwMode="auto">
            <a:xfrm>
              <a:off x="-595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60" name="Rectangle 68"/>
            <p:cNvSpPr>
              <a:spLocks noChangeArrowheads="1"/>
            </p:cNvSpPr>
            <p:nvPr/>
          </p:nvSpPr>
          <p:spPr bwMode="auto">
            <a:xfrm>
              <a:off x="-749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1" name="Rectangle 69"/>
            <p:cNvSpPr>
              <a:spLocks noChangeArrowheads="1"/>
            </p:cNvSpPr>
            <p:nvPr/>
          </p:nvSpPr>
          <p:spPr bwMode="auto">
            <a:xfrm>
              <a:off x="-902" y="153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2" name="Rectangle 70"/>
            <p:cNvSpPr>
              <a:spLocks noChangeArrowheads="1"/>
            </p:cNvSpPr>
            <p:nvPr/>
          </p:nvSpPr>
          <p:spPr bwMode="auto">
            <a:xfrm>
              <a:off x="-1056" y="153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3" name="Rectangle 71"/>
            <p:cNvSpPr>
              <a:spLocks noChangeArrowheads="1"/>
            </p:cNvSpPr>
            <p:nvPr/>
          </p:nvSpPr>
          <p:spPr bwMode="auto">
            <a:xfrm>
              <a:off x="-442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64" name="Rectangle 72"/>
            <p:cNvSpPr>
              <a:spLocks noChangeArrowheads="1"/>
            </p:cNvSpPr>
            <p:nvPr/>
          </p:nvSpPr>
          <p:spPr bwMode="auto">
            <a:xfrm>
              <a:off x="-595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65" name="Rectangle 73"/>
            <p:cNvSpPr>
              <a:spLocks noChangeArrowheads="1"/>
            </p:cNvSpPr>
            <p:nvPr/>
          </p:nvSpPr>
          <p:spPr bwMode="auto">
            <a:xfrm>
              <a:off x="-749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6" name="Rectangle 74"/>
            <p:cNvSpPr>
              <a:spLocks noChangeArrowheads="1"/>
            </p:cNvSpPr>
            <p:nvPr/>
          </p:nvSpPr>
          <p:spPr bwMode="auto">
            <a:xfrm>
              <a:off x="-902" y="138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7" name="Rectangle 75"/>
            <p:cNvSpPr>
              <a:spLocks noChangeArrowheads="1"/>
            </p:cNvSpPr>
            <p:nvPr/>
          </p:nvSpPr>
          <p:spPr bwMode="auto">
            <a:xfrm>
              <a:off x="-1056" y="138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68" name="Rectangle 76"/>
            <p:cNvSpPr>
              <a:spLocks noChangeArrowheads="1"/>
            </p:cNvSpPr>
            <p:nvPr/>
          </p:nvSpPr>
          <p:spPr bwMode="auto">
            <a:xfrm>
              <a:off x="-442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69" name="Rectangle 77"/>
            <p:cNvSpPr>
              <a:spLocks noChangeArrowheads="1"/>
            </p:cNvSpPr>
            <p:nvPr/>
          </p:nvSpPr>
          <p:spPr bwMode="auto">
            <a:xfrm>
              <a:off x="-595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0" name="Rectangle 78"/>
            <p:cNvSpPr>
              <a:spLocks noChangeArrowheads="1"/>
            </p:cNvSpPr>
            <p:nvPr/>
          </p:nvSpPr>
          <p:spPr bwMode="auto">
            <a:xfrm>
              <a:off x="-749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71" name="Rectangle 79"/>
            <p:cNvSpPr>
              <a:spLocks noChangeArrowheads="1"/>
            </p:cNvSpPr>
            <p:nvPr/>
          </p:nvSpPr>
          <p:spPr bwMode="auto">
            <a:xfrm>
              <a:off x="-902" y="124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72" name="Rectangle 80"/>
            <p:cNvSpPr>
              <a:spLocks noChangeArrowheads="1"/>
            </p:cNvSpPr>
            <p:nvPr/>
          </p:nvSpPr>
          <p:spPr bwMode="auto">
            <a:xfrm>
              <a:off x="-1056" y="124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873" name="Rectangle 81"/>
            <p:cNvSpPr>
              <a:spLocks noChangeArrowheads="1"/>
            </p:cNvSpPr>
            <p:nvPr/>
          </p:nvSpPr>
          <p:spPr bwMode="auto">
            <a:xfrm>
              <a:off x="-442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4" name="Rectangle 82"/>
            <p:cNvSpPr>
              <a:spLocks noChangeArrowheads="1"/>
            </p:cNvSpPr>
            <p:nvPr/>
          </p:nvSpPr>
          <p:spPr bwMode="auto">
            <a:xfrm>
              <a:off x="-595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5" name="Rectangle 83"/>
            <p:cNvSpPr>
              <a:spLocks noChangeArrowheads="1"/>
            </p:cNvSpPr>
            <p:nvPr/>
          </p:nvSpPr>
          <p:spPr bwMode="auto">
            <a:xfrm>
              <a:off x="-749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6" name="Rectangle 84"/>
            <p:cNvSpPr>
              <a:spLocks noChangeArrowheads="1"/>
            </p:cNvSpPr>
            <p:nvPr/>
          </p:nvSpPr>
          <p:spPr bwMode="auto">
            <a:xfrm>
              <a:off x="-902" y="110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7" name="Rectangle 85"/>
            <p:cNvSpPr>
              <a:spLocks noChangeArrowheads="1"/>
            </p:cNvSpPr>
            <p:nvPr/>
          </p:nvSpPr>
          <p:spPr bwMode="auto">
            <a:xfrm>
              <a:off x="-1056" y="110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8" name="Rectangle 86"/>
            <p:cNvSpPr>
              <a:spLocks noChangeArrowheads="1"/>
            </p:cNvSpPr>
            <p:nvPr/>
          </p:nvSpPr>
          <p:spPr bwMode="auto">
            <a:xfrm>
              <a:off x="-442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79" name="Rectangle 87"/>
            <p:cNvSpPr>
              <a:spLocks noChangeArrowheads="1"/>
            </p:cNvSpPr>
            <p:nvPr/>
          </p:nvSpPr>
          <p:spPr bwMode="auto">
            <a:xfrm>
              <a:off x="-595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80" name="Rectangle 88"/>
            <p:cNvSpPr>
              <a:spLocks noChangeArrowheads="1"/>
            </p:cNvSpPr>
            <p:nvPr/>
          </p:nvSpPr>
          <p:spPr bwMode="auto">
            <a:xfrm>
              <a:off x="-749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81" name="Rectangle 89"/>
            <p:cNvSpPr>
              <a:spLocks noChangeArrowheads="1"/>
            </p:cNvSpPr>
            <p:nvPr/>
          </p:nvSpPr>
          <p:spPr bwMode="auto">
            <a:xfrm>
              <a:off x="-902" y="96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82" name="Rectangle 90"/>
            <p:cNvSpPr>
              <a:spLocks noChangeArrowheads="1"/>
            </p:cNvSpPr>
            <p:nvPr/>
          </p:nvSpPr>
          <p:spPr bwMode="auto">
            <a:xfrm>
              <a:off x="-1056" y="96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83" name="Line 91"/>
            <p:cNvSpPr>
              <a:spLocks noChangeShapeType="1"/>
            </p:cNvSpPr>
            <p:nvPr/>
          </p:nvSpPr>
          <p:spPr bwMode="auto">
            <a:xfrm>
              <a:off x="-1056" y="96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4" name="Line 92"/>
            <p:cNvSpPr>
              <a:spLocks noChangeShapeType="1"/>
            </p:cNvSpPr>
            <p:nvPr/>
          </p:nvSpPr>
          <p:spPr bwMode="auto">
            <a:xfrm>
              <a:off x="-1056" y="110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5" name="Line 93"/>
            <p:cNvSpPr>
              <a:spLocks noChangeShapeType="1"/>
            </p:cNvSpPr>
            <p:nvPr/>
          </p:nvSpPr>
          <p:spPr bwMode="auto">
            <a:xfrm>
              <a:off x="-1056" y="124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6" name="Line 94"/>
            <p:cNvSpPr>
              <a:spLocks noChangeShapeType="1"/>
            </p:cNvSpPr>
            <p:nvPr/>
          </p:nvSpPr>
          <p:spPr bwMode="auto">
            <a:xfrm>
              <a:off x="-1056" y="138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7" name="Line 95"/>
            <p:cNvSpPr>
              <a:spLocks noChangeShapeType="1"/>
            </p:cNvSpPr>
            <p:nvPr/>
          </p:nvSpPr>
          <p:spPr bwMode="auto">
            <a:xfrm>
              <a:off x="-1056" y="153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8" name="Line 96"/>
            <p:cNvSpPr>
              <a:spLocks noChangeShapeType="1"/>
            </p:cNvSpPr>
            <p:nvPr/>
          </p:nvSpPr>
          <p:spPr bwMode="auto">
            <a:xfrm>
              <a:off x="-1056" y="167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89" name="Line 97"/>
            <p:cNvSpPr>
              <a:spLocks noChangeShapeType="1"/>
            </p:cNvSpPr>
            <p:nvPr/>
          </p:nvSpPr>
          <p:spPr bwMode="auto">
            <a:xfrm>
              <a:off x="-1056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0" name="Line 98"/>
            <p:cNvSpPr>
              <a:spLocks noChangeShapeType="1"/>
            </p:cNvSpPr>
            <p:nvPr/>
          </p:nvSpPr>
          <p:spPr bwMode="auto">
            <a:xfrm>
              <a:off x="-902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1" name="Line 99"/>
            <p:cNvSpPr>
              <a:spLocks noChangeShapeType="1"/>
            </p:cNvSpPr>
            <p:nvPr/>
          </p:nvSpPr>
          <p:spPr bwMode="auto">
            <a:xfrm>
              <a:off x="-749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2" name="Line 100"/>
            <p:cNvSpPr>
              <a:spLocks noChangeShapeType="1"/>
            </p:cNvSpPr>
            <p:nvPr/>
          </p:nvSpPr>
          <p:spPr bwMode="auto">
            <a:xfrm>
              <a:off x="-595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3" name="Line 101"/>
            <p:cNvSpPr>
              <a:spLocks noChangeShapeType="1"/>
            </p:cNvSpPr>
            <p:nvPr/>
          </p:nvSpPr>
          <p:spPr bwMode="auto">
            <a:xfrm>
              <a:off x="-442" y="96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4" name="Line 102"/>
            <p:cNvSpPr>
              <a:spLocks noChangeShapeType="1"/>
            </p:cNvSpPr>
            <p:nvPr/>
          </p:nvSpPr>
          <p:spPr bwMode="auto">
            <a:xfrm>
              <a:off x="-288" y="96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895" name="Rectangle 103"/>
            <p:cNvSpPr>
              <a:spLocks noChangeArrowheads="1"/>
            </p:cNvSpPr>
            <p:nvPr/>
          </p:nvSpPr>
          <p:spPr bwMode="auto">
            <a:xfrm>
              <a:off x="-442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96" name="Rectangle 104"/>
            <p:cNvSpPr>
              <a:spLocks noChangeArrowheads="1"/>
            </p:cNvSpPr>
            <p:nvPr/>
          </p:nvSpPr>
          <p:spPr bwMode="auto">
            <a:xfrm>
              <a:off x="-595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97" name="Rectangle 105"/>
            <p:cNvSpPr>
              <a:spLocks noChangeArrowheads="1"/>
            </p:cNvSpPr>
            <p:nvPr/>
          </p:nvSpPr>
          <p:spPr bwMode="auto">
            <a:xfrm>
              <a:off x="-749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98" name="Rectangle 106"/>
            <p:cNvSpPr>
              <a:spLocks noChangeArrowheads="1"/>
            </p:cNvSpPr>
            <p:nvPr/>
          </p:nvSpPr>
          <p:spPr bwMode="auto">
            <a:xfrm>
              <a:off x="-902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899" name="Rectangle 107"/>
            <p:cNvSpPr>
              <a:spLocks noChangeArrowheads="1"/>
            </p:cNvSpPr>
            <p:nvPr/>
          </p:nvSpPr>
          <p:spPr bwMode="auto">
            <a:xfrm>
              <a:off x="-1056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0" name="Rectangle 108"/>
            <p:cNvSpPr>
              <a:spLocks noChangeArrowheads="1"/>
            </p:cNvSpPr>
            <p:nvPr/>
          </p:nvSpPr>
          <p:spPr bwMode="auto">
            <a:xfrm>
              <a:off x="-442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1" name="Rectangle 109"/>
            <p:cNvSpPr>
              <a:spLocks noChangeArrowheads="1"/>
            </p:cNvSpPr>
            <p:nvPr/>
          </p:nvSpPr>
          <p:spPr bwMode="auto">
            <a:xfrm>
              <a:off x="-595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2" name="Rectangle 110"/>
            <p:cNvSpPr>
              <a:spLocks noChangeArrowheads="1"/>
            </p:cNvSpPr>
            <p:nvPr/>
          </p:nvSpPr>
          <p:spPr bwMode="auto">
            <a:xfrm>
              <a:off x="-749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3" name="Rectangle 111"/>
            <p:cNvSpPr>
              <a:spLocks noChangeArrowheads="1"/>
            </p:cNvSpPr>
            <p:nvPr/>
          </p:nvSpPr>
          <p:spPr bwMode="auto">
            <a:xfrm>
              <a:off x="-902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4" name="Rectangle 112"/>
            <p:cNvSpPr>
              <a:spLocks noChangeArrowheads="1"/>
            </p:cNvSpPr>
            <p:nvPr/>
          </p:nvSpPr>
          <p:spPr bwMode="auto">
            <a:xfrm>
              <a:off x="-1056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5" name="Rectangle 113"/>
            <p:cNvSpPr>
              <a:spLocks noChangeArrowheads="1"/>
            </p:cNvSpPr>
            <p:nvPr/>
          </p:nvSpPr>
          <p:spPr bwMode="auto">
            <a:xfrm>
              <a:off x="-442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6" name="Rectangle 114"/>
            <p:cNvSpPr>
              <a:spLocks noChangeArrowheads="1"/>
            </p:cNvSpPr>
            <p:nvPr/>
          </p:nvSpPr>
          <p:spPr bwMode="auto">
            <a:xfrm>
              <a:off x="-595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07" name="Rectangle 115"/>
            <p:cNvSpPr>
              <a:spLocks noChangeArrowheads="1"/>
            </p:cNvSpPr>
            <p:nvPr/>
          </p:nvSpPr>
          <p:spPr bwMode="auto">
            <a:xfrm>
              <a:off x="-749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08" name="Rectangle 116"/>
            <p:cNvSpPr>
              <a:spLocks noChangeArrowheads="1"/>
            </p:cNvSpPr>
            <p:nvPr/>
          </p:nvSpPr>
          <p:spPr bwMode="auto">
            <a:xfrm>
              <a:off x="-902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09" name="Rectangle 117"/>
            <p:cNvSpPr>
              <a:spLocks noChangeArrowheads="1"/>
            </p:cNvSpPr>
            <p:nvPr/>
          </p:nvSpPr>
          <p:spPr bwMode="auto">
            <a:xfrm>
              <a:off x="-1056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0" name="Rectangle 118"/>
            <p:cNvSpPr>
              <a:spLocks noChangeArrowheads="1"/>
            </p:cNvSpPr>
            <p:nvPr/>
          </p:nvSpPr>
          <p:spPr bwMode="auto">
            <a:xfrm>
              <a:off x="-442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11" name="Rectangle 119"/>
            <p:cNvSpPr>
              <a:spLocks noChangeArrowheads="1"/>
            </p:cNvSpPr>
            <p:nvPr/>
          </p:nvSpPr>
          <p:spPr bwMode="auto">
            <a:xfrm>
              <a:off x="-595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12" name="Rectangle 120"/>
            <p:cNvSpPr>
              <a:spLocks noChangeArrowheads="1"/>
            </p:cNvSpPr>
            <p:nvPr/>
          </p:nvSpPr>
          <p:spPr bwMode="auto">
            <a:xfrm>
              <a:off x="-749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3" name="Rectangle 121"/>
            <p:cNvSpPr>
              <a:spLocks noChangeArrowheads="1"/>
            </p:cNvSpPr>
            <p:nvPr/>
          </p:nvSpPr>
          <p:spPr bwMode="auto">
            <a:xfrm>
              <a:off x="-902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4" name="Rectangle 122"/>
            <p:cNvSpPr>
              <a:spLocks noChangeArrowheads="1"/>
            </p:cNvSpPr>
            <p:nvPr/>
          </p:nvSpPr>
          <p:spPr bwMode="auto">
            <a:xfrm>
              <a:off x="-1056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5" name="Rectangle 123"/>
            <p:cNvSpPr>
              <a:spLocks noChangeArrowheads="1"/>
            </p:cNvSpPr>
            <p:nvPr/>
          </p:nvSpPr>
          <p:spPr bwMode="auto">
            <a:xfrm>
              <a:off x="-442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16" name="Rectangle 124"/>
            <p:cNvSpPr>
              <a:spLocks noChangeArrowheads="1"/>
            </p:cNvSpPr>
            <p:nvPr/>
          </p:nvSpPr>
          <p:spPr bwMode="auto">
            <a:xfrm>
              <a:off x="-595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17" name="Rectangle 125"/>
            <p:cNvSpPr>
              <a:spLocks noChangeArrowheads="1"/>
            </p:cNvSpPr>
            <p:nvPr/>
          </p:nvSpPr>
          <p:spPr bwMode="auto">
            <a:xfrm>
              <a:off x="-749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8" name="Rectangle 126"/>
            <p:cNvSpPr>
              <a:spLocks noChangeArrowheads="1"/>
            </p:cNvSpPr>
            <p:nvPr/>
          </p:nvSpPr>
          <p:spPr bwMode="auto">
            <a:xfrm>
              <a:off x="-902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19" name="Rectangle 127"/>
            <p:cNvSpPr>
              <a:spLocks noChangeArrowheads="1"/>
            </p:cNvSpPr>
            <p:nvPr/>
          </p:nvSpPr>
          <p:spPr bwMode="auto">
            <a:xfrm>
              <a:off x="-1056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20" name="Line 128"/>
            <p:cNvSpPr>
              <a:spLocks noChangeShapeType="1"/>
            </p:cNvSpPr>
            <p:nvPr/>
          </p:nvSpPr>
          <p:spPr bwMode="auto">
            <a:xfrm>
              <a:off x="-1056" y="168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1" name="Line 129"/>
            <p:cNvSpPr>
              <a:spLocks noChangeShapeType="1"/>
            </p:cNvSpPr>
            <p:nvPr/>
          </p:nvSpPr>
          <p:spPr bwMode="auto">
            <a:xfrm>
              <a:off x="-1056" y="182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2" name="Line 130"/>
            <p:cNvSpPr>
              <a:spLocks noChangeShapeType="1"/>
            </p:cNvSpPr>
            <p:nvPr/>
          </p:nvSpPr>
          <p:spPr bwMode="auto">
            <a:xfrm>
              <a:off x="-1056" y="196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3" name="Line 131"/>
            <p:cNvSpPr>
              <a:spLocks noChangeShapeType="1"/>
            </p:cNvSpPr>
            <p:nvPr/>
          </p:nvSpPr>
          <p:spPr bwMode="auto">
            <a:xfrm>
              <a:off x="-1056" y="210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4" name="Line 132"/>
            <p:cNvSpPr>
              <a:spLocks noChangeShapeType="1"/>
            </p:cNvSpPr>
            <p:nvPr/>
          </p:nvSpPr>
          <p:spPr bwMode="auto">
            <a:xfrm>
              <a:off x="-1056" y="22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5" name="Line 133"/>
            <p:cNvSpPr>
              <a:spLocks noChangeShapeType="1"/>
            </p:cNvSpPr>
            <p:nvPr/>
          </p:nvSpPr>
          <p:spPr bwMode="auto">
            <a:xfrm>
              <a:off x="-1056" y="239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6" name="Line 134"/>
            <p:cNvSpPr>
              <a:spLocks noChangeShapeType="1"/>
            </p:cNvSpPr>
            <p:nvPr/>
          </p:nvSpPr>
          <p:spPr bwMode="auto">
            <a:xfrm>
              <a:off x="-1056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7" name="Line 135"/>
            <p:cNvSpPr>
              <a:spLocks noChangeShapeType="1"/>
            </p:cNvSpPr>
            <p:nvPr/>
          </p:nvSpPr>
          <p:spPr bwMode="auto">
            <a:xfrm>
              <a:off x="-902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8" name="Line 136"/>
            <p:cNvSpPr>
              <a:spLocks noChangeShapeType="1"/>
            </p:cNvSpPr>
            <p:nvPr/>
          </p:nvSpPr>
          <p:spPr bwMode="auto">
            <a:xfrm>
              <a:off x="-749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29" name="Line 137"/>
            <p:cNvSpPr>
              <a:spLocks noChangeShapeType="1"/>
            </p:cNvSpPr>
            <p:nvPr/>
          </p:nvSpPr>
          <p:spPr bwMode="auto">
            <a:xfrm>
              <a:off x="-595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30" name="Line 138"/>
            <p:cNvSpPr>
              <a:spLocks noChangeShapeType="1"/>
            </p:cNvSpPr>
            <p:nvPr/>
          </p:nvSpPr>
          <p:spPr bwMode="auto">
            <a:xfrm>
              <a:off x="-442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31" name="Line 139"/>
            <p:cNvSpPr>
              <a:spLocks noChangeShapeType="1"/>
            </p:cNvSpPr>
            <p:nvPr/>
          </p:nvSpPr>
          <p:spPr bwMode="auto">
            <a:xfrm>
              <a:off x="-288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32" name="Rectangle 140"/>
            <p:cNvSpPr>
              <a:spLocks noChangeArrowheads="1"/>
            </p:cNvSpPr>
            <p:nvPr/>
          </p:nvSpPr>
          <p:spPr bwMode="auto">
            <a:xfrm>
              <a:off x="-1210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3" name="Rectangle 141"/>
            <p:cNvSpPr>
              <a:spLocks noChangeArrowheads="1"/>
            </p:cNvSpPr>
            <p:nvPr/>
          </p:nvSpPr>
          <p:spPr bwMode="auto">
            <a:xfrm>
              <a:off x="-1363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4" name="Rectangle 142"/>
            <p:cNvSpPr>
              <a:spLocks noChangeArrowheads="1"/>
            </p:cNvSpPr>
            <p:nvPr/>
          </p:nvSpPr>
          <p:spPr bwMode="auto">
            <a:xfrm>
              <a:off x="-1517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5" name="Rectangle 143"/>
            <p:cNvSpPr>
              <a:spLocks noChangeArrowheads="1"/>
            </p:cNvSpPr>
            <p:nvPr/>
          </p:nvSpPr>
          <p:spPr bwMode="auto">
            <a:xfrm>
              <a:off x="-1670" y="2252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6" name="Rectangle 144"/>
            <p:cNvSpPr>
              <a:spLocks noChangeArrowheads="1"/>
            </p:cNvSpPr>
            <p:nvPr/>
          </p:nvSpPr>
          <p:spPr bwMode="auto">
            <a:xfrm>
              <a:off x="-1824" y="2252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7" name="Rectangle 145"/>
            <p:cNvSpPr>
              <a:spLocks noChangeArrowheads="1"/>
            </p:cNvSpPr>
            <p:nvPr/>
          </p:nvSpPr>
          <p:spPr bwMode="auto">
            <a:xfrm>
              <a:off x="-1210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8" name="Rectangle 146"/>
            <p:cNvSpPr>
              <a:spLocks noChangeArrowheads="1"/>
            </p:cNvSpPr>
            <p:nvPr/>
          </p:nvSpPr>
          <p:spPr bwMode="auto">
            <a:xfrm>
              <a:off x="-1363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39" name="Rectangle 147"/>
            <p:cNvSpPr>
              <a:spLocks noChangeArrowheads="1"/>
            </p:cNvSpPr>
            <p:nvPr/>
          </p:nvSpPr>
          <p:spPr bwMode="auto">
            <a:xfrm>
              <a:off x="-1517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40" name="Rectangle 148"/>
            <p:cNvSpPr>
              <a:spLocks noChangeArrowheads="1"/>
            </p:cNvSpPr>
            <p:nvPr/>
          </p:nvSpPr>
          <p:spPr bwMode="auto">
            <a:xfrm>
              <a:off x="-1670" y="2109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41" name="Rectangle 149"/>
            <p:cNvSpPr>
              <a:spLocks noChangeArrowheads="1"/>
            </p:cNvSpPr>
            <p:nvPr/>
          </p:nvSpPr>
          <p:spPr bwMode="auto">
            <a:xfrm>
              <a:off x="-1824" y="2109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42" name="Rectangle 150"/>
            <p:cNvSpPr>
              <a:spLocks noChangeArrowheads="1"/>
            </p:cNvSpPr>
            <p:nvPr/>
          </p:nvSpPr>
          <p:spPr bwMode="auto">
            <a:xfrm>
              <a:off x="-1210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43" name="Rectangle 151"/>
            <p:cNvSpPr>
              <a:spLocks noChangeArrowheads="1"/>
            </p:cNvSpPr>
            <p:nvPr/>
          </p:nvSpPr>
          <p:spPr bwMode="auto">
            <a:xfrm>
              <a:off x="-1363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44" name="Rectangle 152"/>
            <p:cNvSpPr>
              <a:spLocks noChangeArrowheads="1"/>
            </p:cNvSpPr>
            <p:nvPr/>
          </p:nvSpPr>
          <p:spPr bwMode="auto">
            <a:xfrm>
              <a:off x="-1517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45" name="Rectangle 153"/>
            <p:cNvSpPr>
              <a:spLocks noChangeArrowheads="1"/>
            </p:cNvSpPr>
            <p:nvPr/>
          </p:nvSpPr>
          <p:spPr bwMode="auto">
            <a:xfrm>
              <a:off x="-1670" y="1966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46" name="Rectangle 154"/>
            <p:cNvSpPr>
              <a:spLocks noChangeArrowheads="1"/>
            </p:cNvSpPr>
            <p:nvPr/>
          </p:nvSpPr>
          <p:spPr bwMode="auto">
            <a:xfrm>
              <a:off x="-1824" y="1966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47" name="Rectangle 155"/>
            <p:cNvSpPr>
              <a:spLocks noChangeArrowheads="1"/>
            </p:cNvSpPr>
            <p:nvPr/>
          </p:nvSpPr>
          <p:spPr bwMode="auto">
            <a:xfrm>
              <a:off x="-1210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48" name="Rectangle 156"/>
            <p:cNvSpPr>
              <a:spLocks noChangeArrowheads="1"/>
            </p:cNvSpPr>
            <p:nvPr/>
          </p:nvSpPr>
          <p:spPr bwMode="auto">
            <a:xfrm>
              <a:off x="-1363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49" name="Rectangle 157"/>
            <p:cNvSpPr>
              <a:spLocks noChangeArrowheads="1"/>
            </p:cNvSpPr>
            <p:nvPr/>
          </p:nvSpPr>
          <p:spPr bwMode="auto">
            <a:xfrm>
              <a:off x="-1517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50" name="Rectangle 158"/>
            <p:cNvSpPr>
              <a:spLocks noChangeArrowheads="1"/>
            </p:cNvSpPr>
            <p:nvPr/>
          </p:nvSpPr>
          <p:spPr bwMode="auto">
            <a:xfrm>
              <a:off x="-1670" y="1823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51" name="Rectangle 159"/>
            <p:cNvSpPr>
              <a:spLocks noChangeArrowheads="1"/>
            </p:cNvSpPr>
            <p:nvPr/>
          </p:nvSpPr>
          <p:spPr bwMode="auto">
            <a:xfrm>
              <a:off x="-1824" y="1823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52" name="Rectangle 160"/>
            <p:cNvSpPr>
              <a:spLocks noChangeArrowheads="1"/>
            </p:cNvSpPr>
            <p:nvPr/>
          </p:nvSpPr>
          <p:spPr bwMode="auto">
            <a:xfrm>
              <a:off x="-1210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53" name="Rectangle 161"/>
            <p:cNvSpPr>
              <a:spLocks noChangeArrowheads="1"/>
            </p:cNvSpPr>
            <p:nvPr/>
          </p:nvSpPr>
          <p:spPr bwMode="auto">
            <a:xfrm>
              <a:off x="-1363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54" name="Rectangle 162"/>
            <p:cNvSpPr>
              <a:spLocks noChangeArrowheads="1"/>
            </p:cNvSpPr>
            <p:nvPr/>
          </p:nvSpPr>
          <p:spPr bwMode="auto">
            <a:xfrm>
              <a:off x="-1517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1</a:t>
              </a:r>
            </a:p>
          </p:txBody>
        </p:sp>
        <p:sp>
          <p:nvSpPr>
            <p:cNvPr id="33955" name="Rectangle 163"/>
            <p:cNvSpPr>
              <a:spLocks noChangeArrowheads="1"/>
            </p:cNvSpPr>
            <p:nvPr/>
          </p:nvSpPr>
          <p:spPr bwMode="auto">
            <a:xfrm>
              <a:off x="-1670" y="1680"/>
              <a:ext cx="153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56" name="Rectangle 164"/>
            <p:cNvSpPr>
              <a:spLocks noChangeArrowheads="1"/>
            </p:cNvSpPr>
            <p:nvPr/>
          </p:nvSpPr>
          <p:spPr bwMode="auto">
            <a:xfrm>
              <a:off x="-1824" y="1680"/>
              <a:ext cx="154" cy="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Tx/>
                <a:buNone/>
              </a:pPr>
              <a:r>
                <a:rPr lang="en-US" altLang="en-US" sz="1000"/>
                <a:t>0</a:t>
              </a:r>
            </a:p>
          </p:txBody>
        </p:sp>
        <p:sp>
          <p:nvSpPr>
            <p:cNvPr id="33957" name="Line 165"/>
            <p:cNvSpPr>
              <a:spLocks noChangeShapeType="1"/>
            </p:cNvSpPr>
            <p:nvPr/>
          </p:nvSpPr>
          <p:spPr bwMode="auto">
            <a:xfrm>
              <a:off x="-1824" y="1680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58" name="Line 166"/>
            <p:cNvSpPr>
              <a:spLocks noChangeShapeType="1"/>
            </p:cNvSpPr>
            <p:nvPr/>
          </p:nvSpPr>
          <p:spPr bwMode="auto">
            <a:xfrm>
              <a:off x="-1824" y="1823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59" name="Line 167"/>
            <p:cNvSpPr>
              <a:spLocks noChangeShapeType="1"/>
            </p:cNvSpPr>
            <p:nvPr/>
          </p:nvSpPr>
          <p:spPr bwMode="auto">
            <a:xfrm>
              <a:off x="-1824" y="196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0" name="Line 168"/>
            <p:cNvSpPr>
              <a:spLocks noChangeShapeType="1"/>
            </p:cNvSpPr>
            <p:nvPr/>
          </p:nvSpPr>
          <p:spPr bwMode="auto">
            <a:xfrm>
              <a:off x="-1824" y="2109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1" name="Line 169"/>
            <p:cNvSpPr>
              <a:spLocks noChangeShapeType="1"/>
            </p:cNvSpPr>
            <p:nvPr/>
          </p:nvSpPr>
          <p:spPr bwMode="auto">
            <a:xfrm>
              <a:off x="-1824" y="22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2" name="Line 170"/>
            <p:cNvSpPr>
              <a:spLocks noChangeShapeType="1"/>
            </p:cNvSpPr>
            <p:nvPr/>
          </p:nvSpPr>
          <p:spPr bwMode="auto">
            <a:xfrm>
              <a:off x="-1824" y="2395"/>
              <a:ext cx="76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3" name="Line 171"/>
            <p:cNvSpPr>
              <a:spLocks noChangeShapeType="1"/>
            </p:cNvSpPr>
            <p:nvPr/>
          </p:nvSpPr>
          <p:spPr bwMode="auto">
            <a:xfrm>
              <a:off x="-1824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4" name="Line 172"/>
            <p:cNvSpPr>
              <a:spLocks noChangeShapeType="1"/>
            </p:cNvSpPr>
            <p:nvPr/>
          </p:nvSpPr>
          <p:spPr bwMode="auto">
            <a:xfrm>
              <a:off x="-1670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5" name="Line 173"/>
            <p:cNvSpPr>
              <a:spLocks noChangeShapeType="1"/>
            </p:cNvSpPr>
            <p:nvPr/>
          </p:nvSpPr>
          <p:spPr bwMode="auto">
            <a:xfrm>
              <a:off x="-1517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6" name="Line 174"/>
            <p:cNvSpPr>
              <a:spLocks noChangeShapeType="1"/>
            </p:cNvSpPr>
            <p:nvPr/>
          </p:nvSpPr>
          <p:spPr bwMode="auto">
            <a:xfrm>
              <a:off x="-1363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7" name="Line 175"/>
            <p:cNvSpPr>
              <a:spLocks noChangeShapeType="1"/>
            </p:cNvSpPr>
            <p:nvPr/>
          </p:nvSpPr>
          <p:spPr bwMode="auto">
            <a:xfrm>
              <a:off x="-1210" y="1680"/>
              <a:ext cx="0" cy="7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3968" name="Line 176"/>
            <p:cNvSpPr>
              <a:spLocks noChangeShapeType="1"/>
            </p:cNvSpPr>
            <p:nvPr/>
          </p:nvSpPr>
          <p:spPr bwMode="auto">
            <a:xfrm>
              <a:off x="-1056" y="1680"/>
              <a:ext cx="0" cy="71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3969" name="Rectangle 177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/>
              <a:t>Raster Data Storage – </a:t>
            </a:r>
            <a:br>
              <a:rPr lang="en-US" altLang="en-US" sz="4000"/>
            </a:br>
            <a:r>
              <a:rPr lang="en-US" altLang="en-US" sz="4000"/>
              <a:t>Run Length Encoding</a:t>
            </a:r>
          </a:p>
        </p:txBody>
      </p:sp>
      <p:sp>
        <p:nvSpPr>
          <p:cNvPr id="33970" name="Text Box 178"/>
          <p:cNvSpPr txBox="1">
            <a:spLocks noChangeArrowheads="1"/>
          </p:cNvSpPr>
          <p:nvPr/>
        </p:nvSpPr>
        <p:spPr bwMode="auto">
          <a:xfrm>
            <a:off x="1905000" y="1295401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This approach takes advantage of </a:t>
            </a:r>
            <a:r>
              <a: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patterns</a:t>
            </a:r>
            <a:r>
              <a:rPr lang="en-US" altLang="en-US" sz="2400">
                <a:latin typeface="Times New Roman" panose="02020603050405020304" pitchFamily="18" charset="0"/>
              </a:rPr>
              <a:t> in the data, taking advantage of the </a:t>
            </a:r>
            <a:r>
              <a:rPr lang="en-US" altLang="en-US" sz="2400" b="1">
                <a:solidFill>
                  <a:schemeClr val="accent2"/>
                </a:solidFill>
                <a:latin typeface="Times New Roman" panose="02020603050405020304" pitchFamily="18" charset="0"/>
              </a:rPr>
              <a:t>repetition</a:t>
            </a:r>
            <a:r>
              <a:rPr lang="en-US" altLang="en-US" sz="2400">
                <a:latin typeface="Times New Roman" panose="02020603050405020304" pitchFamily="18" charset="0"/>
              </a:rPr>
              <a:t> of values in a row:</a:t>
            </a:r>
          </a:p>
        </p:txBody>
      </p:sp>
      <p:sp>
        <p:nvSpPr>
          <p:cNvPr id="33971" name="Text Box 179"/>
          <p:cNvSpPr txBox="1">
            <a:spLocks noChangeArrowheads="1"/>
          </p:cNvSpPr>
          <p:nvPr/>
        </p:nvSpPr>
        <p:spPr bwMode="auto">
          <a:xfrm>
            <a:off x="9372600" y="5119688"/>
            <a:ext cx="144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45 values</a:t>
            </a:r>
          </a:p>
        </p:txBody>
      </p:sp>
      <p:grpSp>
        <p:nvGrpSpPr>
          <p:cNvPr id="33972" name="Group 180"/>
          <p:cNvGrpSpPr>
            <a:grpSpLocks/>
          </p:cNvGrpSpPr>
          <p:nvPr/>
        </p:nvGrpSpPr>
        <p:grpSpPr bwMode="auto">
          <a:xfrm>
            <a:off x="7620000" y="2590800"/>
            <a:ext cx="1066800" cy="2971800"/>
            <a:chOff x="3840" y="1632"/>
            <a:chExt cx="672" cy="1872"/>
          </a:xfrm>
        </p:grpSpPr>
        <p:sp>
          <p:nvSpPr>
            <p:cNvPr id="33973" name="AutoShape 181"/>
            <p:cNvSpPr>
              <a:spLocks/>
            </p:cNvSpPr>
            <p:nvPr/>
          </p:nvSpPr>
          <p:spPr bwMode="auto">
            <a:xfrm>
              <a:off x="4320" y="1632"/>
              <a:ext cx="192" cy="1872"/>
            </a:xfrm>
            <a:prstGeom prst="leftBrace">
              <a:avLst>
                <a:gd name="adj1" fmla="val 8125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974" name="Text Box 182"/>
            <p:cNvSpPr txBox="1">
              <a:spLocks noChangeArrowheads="1"/>
            </p:cNvSpPr>
            <p:nvPr/>
          </p:nvSpPr>
          <p:spPr bwMode="auto">
            <a:xfrm>
              <a:off x="3840" y="2160"/>
              <a:ext cx="57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latin typeface="Times New Roman" panose="02020603050405020304" pitchFamily="18" charset="0"/>
                </a:rPr>
                <a:t>row by 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19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quadtrees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213226"/>
            <a:ext cx="4419600" cy="249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1752600" y="0"/>
            <a:ext cx="7772400" cy="1143000"/>
          </a:xfrm>
          <a:noFill/>
          <a:ln/>
        </p:spPr>
        <p:txBody>
          <a:bodyPr/>
          <a:lstStyle/>
          <a:p>
            <a:r>
              <a:rPr lang="en-US" altLang="en-US" sz="3200"/>
              <a:t>Raster Data Compression Models: Quadtrees</a:t>
            </a:r>
          </a:p>
        </p:txBody>
      </p:sp>
      <p:pic>
        <p:nvPicPr>
          <p:cNvPr id="52228" name="Picture 4" descr="quadtre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0" t="43657" r="24193" b="35933"/>
          <a:stretch>
            <a:fillRect/>
          </a:stretch>
        </p:blipFill>
        <p:spPr bwMode="auto">
          <a:xfrm>
            <a:off x="6705600" y="1814513"/>
            <a:ext cx="289560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 descr="quadtre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20" t="22794" r="24193" b="56796"/>
          <a:stretch>
            <a:fillRect/>
          </a:stretch>
        </p:blipFill>
        <p:spPr bwMode="auto">
          <a:xfrm>
            <a:off x="1752600" y="1905000"/>
            <a:ext cx="2895600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524000" y="1143000"/>
            <a:ext cx="868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FontTx/>
              <a:buChar char="–"/>
            </a:pPr>
            <a:r>
              <a:rPr lang="en-US" altLang="en-US"/>
              <a:t>Recursively divides an area into four quadrants until all the quadrants (at all levels) are homogeneous</a:t>
            </a:r>
          </a:p>
        </p:txBody>
      </p:sp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4800601"/>
            <a:ext cx="23336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7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 - Advantages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8458200" cy="5486400"/>
          </a:xfrm>
        </p:spPr>
        <p:txBody>
          <a:bodyPr/>
          <a:lstStyle/>
          <a:p>
            <a:r>
              <a:rPr lang="en-US" altLang="en-US"/>
              <a:t>The data structure is much </a:t>
            </a:r>
            <a:r>
              <a:rPr lang="en-US" altLang="en-US" b="1"/>
              <a:t>simpler</a:t>
            </a:r>
          </a:p>
          <a:p>
            <a:r>
              <a:rPr lang="en-US" altLang="en-US"/>
              <a:t>It is easy to </a:t>
            </a:r>
            <a:r>
              <a:rPr lang="en-US" altLang="en-US" b="1"/>
              <a:t>overlay</a:t>
            </a:r>
            <a:r>
              <a:rPr lang="en-US" altLang="en-US"/>
              <a:t> and </a:t>
            </a:r>
            <a:r>
              <a:rPr lang="en-US" altLang="en-US" b="1"/>
              <a:t>combine</a:t>
            </a:r>
            <a:r>
              <a:rPr lang="en-US" altLang="en-US"/>
              <a:t> layers</a:t>
            </a:r>
          </a:p>
          <a:p>
            <a:r>
              <a:rPr lang="en-US" altLang="en-US"/>
              <a:t>It is easy to apply equations to the entire surface (map algebra)</a:t>
            </a:r>
          </a:p>
          <a:p>
            <a:pPr lvl="1"/>
            <a:r>
              <a:rPr lang="en-US" altLang="en-US"/>
              <a:t>Example: New_GRID = GRID_1 + GRID_2</a:t>
            </a:r>
          </a:p>
          <a:p>
            <a:r>
              <a:rPr lang="en-US" altLang="en-US"/>
              <a:t>Raster data is </a:t>
            </a:r>
            <a:r>
              <a:rPr lang="en-US" altLang="en-US" b="1"/>
              <a:t>easily integrated</a:t>
            </a:r>
            <a:r>
              <a:rPr lang="en-US" altLang="en-US"/>
              <a:t> with </a:t>
            </a:r>
            <a:r>
              <a:rPr lang="en-US" altLang="en-US" b="1"/>
              <a:t>satellite</a:t>
            </a:r>
            <a:r>
              <a:rPr lang="en-US" altLang="en-US"/>
              <a:t> (and other remotely-sensed) data</a:t>
            </a:r>
          </a:p>
          <a:p>
            <a:r>
              <a:rPr lang="en-US" altLang="en-US"/>
              <a:t>Writing </a:t>
            </a:r>
            <a:r>
              <a:rPr lang="en-US" altLang="en-US" b="1"/>
              <a:t>programs</a:t>
            </a:r>
            <a:r>
              <a:rPr lang="en-US" altLang="en-US"/>
              <a:t> to manipulate raster is </a:t>
            </a:r>
            <a:r>
              <a:rPr lang="en-US" altLang="en-US" b="1"/>
              <a:t>easier</a:t>
            </a:r>
          </a:p>
          <a:p>
            <a:r>
              <a:rPr lang="en-US" altLang="en-US"/>
              <a:t>It is easy to do </a:t>
            </a:r>
            <a:r>
              <a:rPr lang="en-US" altLang="en-US" b="1"/>
              <a:t>simulation modeling</a:t>
            </a:r>
            <a:r>
              <a:rPr lang="en-US" altLang="en-US"/>
              <a:t> due to uniform size and shape of grids (i.e. it is easy to define uniform modeling units) </a:t>
            </a:r>
          </a:p>
        </p:txBody>
      </p:sp>
    </p:spTree>
    <p:extLst>
      <p:ext uri="{BB962C8B-B14F-4D97-AF65-F5344CB8AC3E}">
        <p14:creationId xmlns:p14="http://schemas.microsoft.com/office/powerpoint/2010/main" val="4171948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altLang="en-US"/>
              <a:t>Raster Data Model - Disadvantages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0" y="1600200"/>
            <a:ext cx="8610600" cy="5257800"/>
          </a:xfrm>
        </p:spPr>
        <p:txBody>
          <a:bodyPr/>
          <a:lstStyle/>
          <a:p>
            <a:r>
              <a:rPr lang="en-US" altLang="en-US"/>
              <a:t>Because a value must be stored for each and </a:t>
            </a:r>
            <a:r>
              <a:rPr lang="en-US" altLang="en-US" b="1">
                <a:solidFill>
                  <a:schemeClr val="accent2"/>
                </a:solidFill>
              </a:rPr>
              <a:t>every cell</a:t>
            </a:r>
            <a:r>
              <a:rPr lang="en-US" altLang="en-US"/>
              <a:t> in a grid, there is a great deal of </a:t>
            </a:r>
            <a:r>
              <a:rPr lang="en-US" altLang="en-US" b="1">
                <a:solidFill>
                  <a:schemeClr val="accent2"/>
                </a:solidFill>
              </a:rPr>
              <a:t>redundancy</a:t>
            </a:r>
            <a:r>
              <a:rPr lang="en-US" altLang="en-US"/>
              <a:t> and large </a:t>
            </a:r>
            <a:r>
              <a:rPr lang="en-US" altLang="en-US" b="1">
                <a:solidFill>
                  <a:schemeClr val="accent2"/>
                </a:solidFill>
              </a:rPr>
              <a:t>storage</a:t>
            </a:r>
            <a:r>
              <a:rPr lang="en-US" altLang="en-US"/>
              <a:t> requirements</a:t>
            </a:r>
          </a:p>
          <a:p>
            <a:r>
              <a:rPr lang="en-US" altLang="en-US"/>
              <a:t>Location can be captured </a:t>
            </a:r>
            <a:r>
              <a:rPr lang="en-US" altLang="en-US" b="1">
                <a:solidFill>
                  <a:schemeClr val="accent2"/>
                </a:solidFill>
              </a:rPr>
              <a:t>only as accurately</a:t>
            </a:r>
            <a:r>
              <a:rPr lang="en-US" altLang="en-US"/>
              <a:t> as the </a:t>
            </a:r>
            <a:r>
              <a:rPr lang="en-US" altLang="en-US" b="1">
                <a:solidFill>
                  <a:schemeClr val="accent2"/>
                </a:solidFill>
              </a:rPr>
              <a:t>resolution</a:t>
            </a:r>
            <a:r>
              <a:rPr lang="en-US" altLang="en-US"/>
              <a:t> allows, which is determined by the </a:t>
            </a:r>
            <a:r>
              <a:rPr lang="en-US" altLang="en-US" b="1">
                <a:solidFill>
                  <a:schemeClr val="accent2"/>
                </a:solidFill>
              </a:rPr>
              <a:t>cell size</a:t>
            </a:r>
          </a:p>
          <a:p>
            <a:r>
              <a:rPr lang="en-US" altLang="en-US"/>
              <a:t>Spatial analyses that are based on </a:t>
            </a:r>
            <a:r>
              <a:rPr lang="en-US" altLang="en-US" b="1">
                <a:solidFill>
                  <a:schemeClr val="accent2"/>
                </a:solidFill>
              </a:rPr>
              <a:t>topological relationships</a:t>
            </a:r>
            <a:r>
              <a:rPr lang="en-US" altLang="en-US"/>
              <a:t> are not well supported by this model</a:t>
            </a:r>
          </a:p>
          <a:p>
            <a:r>
              <a:rPr lang="en-US" altLang="en-US"/>
              <a:t>Changing resolution (i.e., cell size) can be complicated</a:t>
            </a:r>
            <a:endParaRPr lang="en-US" altLang="en-US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429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60920"/>
              </p:ext>
            </p:extLst>
          </p:nvPr>
        </p:nvGraphicFramePr>
        <p:xfrm>
          <a:off x="3708400" y="4731819"/>
          <a:ext cx="24760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50861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4137"/>
              </p:ext>
            </p:extLst>
          </p:nvPr>
        </p:nvGraphicFramePr>
        <p:xfrm>
          <a:off x="524582" y="4989908"/>
          <a:ext cx="275939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934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6934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4552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3500" y="59944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14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CLIP FEATURE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3253702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233243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2627371"/>
            <a:ext cx="4438650" cy="172402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81277"/>
              </p:ext>
            </p:extLst>
          </p:nvPr>
        </p:nvGraphicFramePr>
        <p:xfrm>
          <a:off x="6652343" y="4989908"/>
          <a:ext cx="26391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866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938707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Clip (Spatial Overlay)</a:t>
            </a:r>
            <a:br>
              <a:rPr lang="en-US" smtClean="0"/>
            </a:b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92176" y="1521858"/>
            <a:ext cx="9073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Only the attribute table of the input feature is saved in the output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225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altLang="en-US"/>
              <a:t>Which Data Model Should You Use?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6400" y="1600200"/>
            <a:ext cx="8763000" cy="4800600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US" altLang="en-US"/>
              <a:t>This can depend upon the </a:t>
            </a:r>
            <a:r>
              <a:rPr lang="en-US" altLang="en-US" b="1">
                <a:solidFill>
                  <a:schemeClr val="accent2"/>
                </a:solidFill>
              </a:rPr>
              <a:t>type of data</a:t>
            </a:r>
            <a:r>
              <a:rPr lang="en-US" altLang="en-US"/>
              <a:t> you’re using and what </a:t>
            </a:r>
            <a:r>
              <a:rPr lang="en-US" altLang="en-US" b="1">
                <a:solidFill>
                  <a:schemeClr val="accent2"/>
                </a:solidFill>
              </a:rPr>
              <a:t>goals</a:t>
            </a:r>
            <a:r>
              <a:rPr lang="en-US" altLang="en-US"/>
              <a:t> you’re trying to achieve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Vector model:  </a:t>
            </a:r>
            <a:r>
              <a:rPr lang="en-US" altLang="en-US" b="1">
                <a:solidFill>
                  <a:schemeClr val="accent2"/>
                </a:solidFill>
              </a:rPr>
              <a:t>discrete features</a:t>
            </a:r>
            <a:r>
              <a:rPr lang="en-US" altLang="en-US"/>
              <a:t> such as rivers, roads, buildings, and political boundaries</a:t>
            </a:r>
          </a:p>
          <a:p>
            <a:pPr lvl="1">
              <a:spcBef>
                <a:spcPct val="25000"/>
              </a:spcBef>
            </a:pPr>
            <a:r>
              <a:rPr lang="en-US" altLang="en-US"/>
              <a:t>Raster model: </a:t>
            </a:r>
            <a:r>
              <a:rPr lang="en-US" altLang="en-US" b="1">
                <a:solidFill>
                  <a:schemeClr val="accent2"/>
                </a:solidFill>
              </a:rPr>
              <a:t>continuous features </a:t>
            </a:r>
            <a:r>
              <a:rPr lang="en-US" altLang="en-US"/>
              <a:t>such as elevation</a:t>
            </a:r>
            <a:endParaRPr lang="en-US" altLang="en-US" b="1">
              <a:solidFill>
                <a:schemeClr val="accent2"/>
              </a:solidFill>
            </a:endParaRPr>
          </a:p>
          <a:p>
            <a:pPr>
              <a:spcBef>
                <a:spcPct val="25000"/>
              </a:spcBef>
            </a:pPr>
            <a:r>
              <a:rPr lang="en-US" altLang="en-US"/>
              <a:t>Usually your choice is determined by </a:t>
            </a:r>
            <a:r>
              <a:rPr lang="en-US" altLang="en-US" b="1">
                <a:solidFill>
                  <a:schemeClr val="accent2"/>
                </a:solidFill>
              </a:rPr>
              <a:t>data availability</a:t>
            </a:r>
          </a:p>
        </p:txBody>
      </p:sp>
    </p:spTree>
    <p:extLst>
      <p:ext uri="{BB962C8B-B14F-4D97-AF65-F5344CB8AC3E}">
        <p14:creationId xmlns:p14="http://schemas.microsoft.com/office/powerpoint/2010/main" val="3030679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 bldLvl="2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905000" y="970936"/>
            <a:ext cx="8153400" cy="4955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36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3600" dirty="0"/>
              <a:t>Map </a:t>
            </a:r>
            <a:r>
              <a:rPr kumimoji="1" lang="en-US" altLang="en-US" sz="3600" dirty="0" smtClean="0"/>
              <a:t>algebra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3600" dirty="0"/>
          </a:p>
          <a:p>
            <a:pPr eaLnBrk="1" hangingPunct="1">
              <a:spcBef>
                <a:spcPct val="0"/>
              </a:spcBef>
            </a:pPr>
            <a:r>
              <a:rPr kumimoji="1" lang="en-US" altLang="en-US" sz="2400" dirty="0"/>
              <a:t>Concept introduced and developed by Dana Tomlin and   Joseph Berry</a:t>
            </a:r>
            <a:r>
              <a:rPr kumimoji="1" lang="en-US" altLang="en-US" sz="2800" dirty="0"/>
              <a:t> </a:t>
            </a:r>
            <a:r>
              <a:rPr kumimoji="1" lang="en-US" altLang="en-US" sz="1800" dirty="0"/>
              <a:t>(1970’s)</a:t>
            </a:r>
          </a:p>
          <a:p>
            <a:pPr eaLnBrk="1" hangingPunct="1">
              <a:spcBef>
                <a:spcPct val="0"/>
              </a:spcBef>
            </a:pPr>
            <a:endParaRPr kumimoji="1" lang="en-US" altLang="en-US" sz="1800" dirty="0"/>
          </a:p>
          <a:p>
            <a:pPr eaLnBrk="1" hangingPunct="1">
              <a:spcBef>
                <a:spcPct val="0"/>
              </a:spcBef>
            </a:pPr>
            <a:endParaRPr kumimoji="1" lang="en-US" altLang="en-US" sz="1800" dirty="0"/>
          </a:p>
          <a:p>
            <a:pPr eaLnBrk="1" hangingPunct="1">
              <a:spcBef>
                <a:spcPct val="0"/>
              </a:spcBef>
            </a:pPr>
            <a:r>
              <a:rPr kumimoji="1" lang="en-US" altLang="en-US" sz="2400" dirty="0"/>
              <a:t>Cell by Cell combination of raster data layers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4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 dirty="0" smtClean="0"/>
              <a:t>- Operation is applied to each pixel in the raster</a:t>
            </a:r>
            <a:endParaRPr kumimoji="1" lang="en-US" altLang="en-US" sz="24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 dirty="0" smtClean="0"/>
              <a:t>- Overlay operations is applied to pixels of the different layers at the same position (no boundary intersection).</a:t>
            </a:r>
          </a:p>
        </p:txBody>
      </p:sp>
    </p:spTree>
    <p:extLst>
      <p:ext uri="{BB962C8B-B14F-4D97-AF65-F5344CB8AC3E}">
        <p14:creationId xmlns:p14="http://schemas.microsoft.com/office/powerpoint/2010/main" val="40259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types of Map algebra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800" dirty="0" smtClean="0"/>
              <a:t>Local Operations</a:t>
            </a:r>
          </a:p>
          <a:p>
            <a:r>
              <a:rPr lang="en-US" dirty="0" smtClean="0"/>
              <a:t>Logical </a:t>
            </a:r>
            <a:r>
              <a:rPr lang="en-US" dirty="0"/>
              <a:t>operations (e.g., Boolean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Arithmetic operations </a:t>
            </a:r>
            <a:r>
              <a:rPr lang="en-US" dirty="0"/>
              <a:t>(e.g., +, -,*, </a:t>
            </a:r>
            <a:r>
              <a:rPr lang="en-US" dirty="0" smtClean="0"/>
              <a:t>/)</a:t>
            </a:r>
            <a:endParaRPr lang="en-US" dirty="0"/>
          </a:p>
          <a:p>
            <a:r>
              <a:rPr lang="en-US" dirty="0"/>
              <a:t>Overlay operations (e.g., detect association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Local </a:t>
            </a:r>
            <a:r>
              <a:rPr lang="en-US" dirty="0"/>
              <a:t>(e.g., reclassification</a:t>
            </a:r>
            <a:r>
              <a:rPr lang="en-US" dirty="0" smtClean="0"/>
              <a:t>)</a:t>
            </a:r>
          </a:p>
          <a:p>
            <a:pPr marL="0" lvl="0" indent="0">
              <a:buNone/>
            </a:pPr>
            <a:r>
              <a:rPr lang="en-US" sz="3800" dirty="0" smtClean="0">
                <a:solidFill>
                  <a:prstClr val="black"/>
                </a:solidFill>
              </a:rPr>
              <a:t>Focal Operations</a:t>
            </a:r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Statistics (mean, sum, max, min, </a:t>
            </a:r>
            <a:r>
              <a:rPr lang="en-US" dirty="0" err="1" smtClean="0">
                <a:solidFill>
                  <a:prstClr val="black"/>
                </a:solidFill>
              </a:rPr>
              <a:t>stdv</a:t>
            </a:r>
            <a:r>
              <a:rPr lang="en-US" dirty="0" smtClean="0">
                <a:solidFill>
                  <a:prstClr val="black"/>
                </a:solidFill>
              </a:rPr>
              <a:t>) in the neighborhood.</a:t>
            </a:r>
          </a:p>
          <a:p>
            <a:pPr marL="0" lvl="0" indent="0">
              <a:buNone/>
            </a:pPr>
            <a:r>
              <a:rPr lang="en-US" sz="3800" dirty="0" smtClean="0">
                <a:solidFill>
                  <a:prstClr val="black"/>
                </a:solidFill>
              </a:rPr>
              <a:t>Zonal Operations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Statistics (mean, sum, max, min, </a:t>
            </a:r>
            <a:r>
              <a:rPr lang="en-US" dirty="0" err="1">
                <a:solidFill>
                  <a:prstClr val="black"/>
                </a:solidFill>
              </a:rPr>
              <a:t>stdv</a:t>
            </a:r>
            <a:r>
              <a:rPr lang="en-US" dirty="0" smtClean="0">
                <a:solidFill>
                  <a:prstClr val="black"/>
                </a:solidFill>
              </a:rPr>
              <a:t>) in cells of the same value</a:t>
            </a:r>
          </a:p>
          <a:p>
            <a:pPr marL="0" lvl="0" indent="0">
              <a:buNone/>
            </a:pPr>
            <a:r>
              <a:rPr lang="en-US" sz="3800" dirty="0" smtClean="0">
                <a:solidFill>
                  <a:prstClr val="black"/>
                </a:solidFill>
              </a:rPr>
              <a:t>Cost surface analysis</a:t>
            </a:r>
          </a:p>
          <a:p>
            <a:pPr marL="0" lvl="0" indent="0">
              <a:buNone/>
            </a:pPr>
            <a:endParaRPr lang="en-US" sz="3800" dirty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8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2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800" dirty="0" smtClean="0">
              <a:solidFill>
                <a:prstClr val="black"/>
              </a:solidFill>
            </a:endParaRPr>
          </a:p>
          <a:p>
            <a:pPr marL="0" lvl="0" indent="0">
              <a:buNone/>
            </a:pPr>
            <a:endParaRPr lang="en-US" sz="38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1"/>
            <a:ext cx="9144000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524000" y="840658"/>
            <a:ext cx="5181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/>
              <a:t>Scope: Local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01242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221609"/>
              </p:ext>
            </p:extLst>
          </p:nvPr>
        </p:nvGraphicFramePr>
        <p:xfrm>
          <a:off x="5500542" y="963524"/>
          <a:ext cx="6212398" cy="5210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Image" r:id="rId4" imgW="7314286" imgH="6133333" progId="Photoshop.Image.6">
                  <p:embed/>
                </p:oleObj>
              </mc:Choice>
              <mc:Fallback>
                <p:oleObj name="Image" r:id="rId4" imgW="7314286" imgH="6133333" progId="Photoshop.Image.6">
                  <p:embed/>
                  <p:pic>
                    <p:nvPicPr>
                      <p:cNvPr id="3891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542" y="963524"/>
                        <a:ext cx="6212398" cy="5210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1722" y="255638"/>
            <a:ext cx="2580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Resampling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381721" y="1297856"/>
            <a:ext cx="50063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Raster data need to be in the same resolution (cell size) and grid before map algebra</a:t>
            </a:r>
          </a:p>
          <a:p>
            <a:endParaRPr lang="en-US" sz="2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Resampling can convert a raster from one resolution to another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8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533400"/>
            <a:ext cx="3429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Many Local Functions</a:t>
            </a:r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4" y="228600"/>
            <a:ext cx="43148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46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Logical </a:t>
            </a:r>
            <a:r>
              <a:rPr lang="en-US" altLang="en-US" sz="4000" dirty="0" smtClean="0"/>
              <a:t>Operations</a:t>
            </a:r>
            <a:br>
              <a:rPr lang="en-US" altLang="en-US" sz="4000" dirty="0" smtClean="0"/>
            </a:br>
            <a:r>
              <a:rPr lang="en-US" altLang="en-US" sz="4000" b="1" dirty="0" smtClean="0"/>
              <a:t>AND</a:t>
            </a:r>
            <a:endParaRPr lang="en-US" altLang="en-US" sz="4000" b="1" dirty="0"/>
          </a:p>
        </p:txBody>
      </p:sp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08300"/>
            <a:ext cx="891540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 Box 8"/>
          <p:cNvSpPr txBox="1">
            <a:spLocks noChangeArrowheads="1"/>
          </p:cNvSpPr>
          <p:nvPr/>
        </p:nvSpPr>
        <p:spPr bwMode="auto">
          <a:xfrm>
            <a:off x="2117725" y="1868489"/>
            <a:ext cx="69974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Non-zero values are “true”, zero values are “false”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 = null values</a:t>
            </a:r>
          </a:p>
        </p:txBody>
      </p:sp>
    </p:spTree>
    <p:extLst>
      <p:ext uri="{BB962C8B-B14F-4D97-AF65-F5344CB8AC3E}">
        <p14:creationId xmlns:p14="http://schemas.microsoft.com/office/powerpoint/2010/main" val="5186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Logical Operations</a:t>
            </a:r>
            <a:br>
              <a:rPr lang="en-US" altLang="en-US" sz="4000" dirty="0"/>
            </a:br>
            <a:r>
              <a:rPr lang="en-US" altLang="en-US" sz="4000" b="1" dirty="0"/>
              <a:t>OR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2117725" y="1868489"/>
            <a:ext cx="69974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Non-zero values are “true”, zero values are “false”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 = null values</a:t>
            </a:r>
          </a:p>
        </p:txBody>
      </p:sp>
      <p:pic>
        <p:nvPicPr>
          <p:cNvPr id="471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24201"/>
            <a:ext cx="9144000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57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Logical Operations</a:t>
            </a:r>
            <a:br>
              <a:rPr lang="en-US" altLang="en-US" sz="4000" dirty="0"/>
            </a:br>
            <a:r>
              <a:rPr lang="en-US" altLang="en-US" sz="4000" b="1" dirty="0"/>
              <a:t>NOT</a:t>
            </a:r>
          </a:p>
        </p:txBody>
      </p:sp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77" y="2133600"/>
            <a:ext cx="89535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17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93327"/>
            <a:ext cx="8991600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ext Box 5"/>
          <p:cNvSpPr txBox="1">
            <a:spLocks noChangeArrowheads="1"/>
          </p:cNvSpPr>
          <p:nvPr/>
        </p:nvSpPr>
        <p:spPr bwMode="auto">
          <a:xfrm>
            <a:off x="2667001" y="304801"/>
            <a:ext cx="7116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More Local Functions – logical comparisons</a:t>
            </a:r>
          </a:p>
        </p:txBody>
      </p:sp>
    </p:spTree>
    <p:extLst>
      <p:ext uri="{BB962C8B-B14F-4D97-AF65-F5344CB8AC3E}">
        <p14:creationId xmlns:p14="http://schemas.microsoft.com/office/powerpoint/2010/main" val="22462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3500" y="59944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16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ERASE FEATURE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pic>
        <p:nvPicPr>
          <p:cNvPr id="6146" name="Picture 2" descr="Erase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812286"/>
            <a:ext cx="438150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1558"/>
              </p:ext>
            </p:extLst>
          </p:nvPr>
        </p:nvGraphicFramePr>
        <p:xfrm>
          <a:off x="491613" y="4804488"/>
          <a:ext cx="264688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4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07943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1046442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23583"/>
              </p:ext>
            </p:extLst>
          </p:nvPr>
        </p:nvGraphicFramePr>
        <p:xfrm>
          <a:off x="3596925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21" name="Plus 20"/>
          <p:cNvSpPr/>
          <p:nvPr/>
        </p:nvSpPr>
        <p:spPr>
          <a:xfrm>
            <a:off x="3106218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471223" y="5113412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7782"/>
              </p:ext>
            </p:extLst>
          </p:nvPr>
        </p:nvGraphicFramePr>
        <p:xfrm>
          <a:off x="6929652" y="4804488"/>
          <a:ext cx="2676465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23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18090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1058137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Erase </a:t>
            </a:r>
            <a:r>
              <a:rPr lang="en-US" dirty="0"/>
              <a:t>(Spatial Overlay)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92176" y="1521858"/>
            <a:ext cx="9073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Only the attribute table of the input feature is saved in the output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916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Object 4"/>
          <p:cNvGraphicFramePr>
            <a:graphicFrameLocks noChangeAspect="1"/>
          </p:cNvGraphicFramePr>
          <p:nvPr/>
        </p:nvGraphicFramePr>
        <p:xfrm>
          <a:off x="2362201" y="2209800"/>
          <a:ext cx="7313613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Image" r:id="rId3" imgW="7314286" imgH="3276190" progId="Photoshop.Image.6">
                  <p:embed/>
                </p:oleObj>
              </mc:Choice>
              <mc:Fallback>
                <p:oleObj name="Image" r:id="rId3" imgW="7314286" imgH="3276190" progId="Photoshop.Image.6">
                  <p:embed/>
                  <p:pic>
                    <p:nvPicPr>
                      <p:cNvPr id="532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2209800"/>
                        <a:ext cx="7313613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An Example of a Logical Operation</a:t>
            </a:r>
          </a:p>
        </p:txBody>
      </p:sp>
    </p:spTree>
    <p:extLst>
      <p:ext uri="{BB962C8B-B14F-4D97-AF65-F5344CB8AC3E}">
        <p14:creationId xmlns:p14="http://schemas.microsoft.com/office/powerpoint/2010/main" val="81652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Reclassification</a:t>
            </a:r>
          </a:p>
        </p:txBody>
      </p:sp>
      <p:graphicFrame>
        <p:nvGraphicFramePr>
          <p:cNvPr id="54275" name="Object 4"/>
          <p:cNvGraphicFramePr>
            <a:graphicFrameLocks noChangeAspect="1"/>
          </p:cNvGraphicFramePr>
          <p:nvPr/>
        </p:nvGraphicFramePr>
        <p:xfrm>
          <a:off x="2333626" y="1474789"/>
          <a:ext cx="7800975" cy="522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Image" r:id="rId4" imgW="12063492" imgH="8076190" progId="Photoshop.Image.6">
                  <p:embed/>
                </p:oleObj>
              </mc:Choice>
              <mc:Fallback>
                <p:oleObj name="Image" r:id="rId4" imgW="12063492" imgH="8076190" progId="Photoshop.Image.6">
                  <p:embed/>
                  <p:pic>
                    <p:nvPicPr>
                      <p:cNvPr id="542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6" y="1474789"/>
                        <a:ext cx="7800975" cy="5221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1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34581"/>
            <a:ext cx="11988800" cy="3588838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52900" y="3060700"/>
            <a:ext cx="1612900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14008" y="3429000"/>
            <a:ext cx="12935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Reclassify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330201" y="5223419"/>
            <a:ext cx="325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Remote sensing image (continuous value)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604001" y="5223418"/>
            <a:ext cx="325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Land cover map (categorical value)</a:t>
            </a:r>
            <a:endParaRPr lang="en-US" sz="2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30201" y="27104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Reclassification Example</a:t>
            </a:r>
          </a:p>
        </p:txBody>
      </p:sp>
    </p:spTree>
    <p:extLst>
      <p:ext uri="{BB962C8B-B14F-4D97-AF65-F5344CB8AC3E}">
        <p14:creationId xmlns:p14="http://schemas.microsoft.com/office/powerpoint/2010/main" val="73664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541" y="651388"/>
            <a:ext cx="5744058" cy="5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6"/>
          <p:cNvSpPr txBox="1">
            <a:spLocks noChangeArrowheads="1"/>
          </p:cNvSpPr>
          <p:nvPr/>
        </p:nvSpPr>
        <p:spPr bwMode="auto">
          <a:xfrm>
            <a:off x="550607" y="376085"/>
            <a:ext cx="375592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000" dirty="0" smtClean="0"/>
              <a:t>Conditional Function</a:t>
            </a:r>
            <a:endParaRPr lang="en-US" alt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796413" y="2054942"/>
            <a:ext cx="25001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If true</a:t>
            </a:r>
          </a:p>
          <a:p>
            <a:r>
              <a:rPr lang="en-US" altLang="zh-CN" sz="2200" dirty="0" smtClean="0"/>
              <a:t>     some value</a:t>
            </a:r>
          </a:p>
          <a:p>
            <a:r>
              <a:rPr lang="en-US" altLang="zh-CN" sz="2200" dirty="0" smtClean="0"/>
              <a:t>If not true</a:t>
            </a:r>
          </a:p>
          <a:p>
            <a:r>
              <a:rPr lang="en-US" altLang="zh-CN" sz="2200" dirty="0" smtClean="0"/>
              <a:t>     some other value</a:t>
            </a:r>
          </a:p>
        </p:txBody>
      </p:sp>
    </p:spTree>
    <p:extLst>
      <p:ext uri="{BB962C8B-B14F-4D97-AF65-F5344CB8AC3E}">
        <p14:creationId xmlns:p14="http://schemas.microsoft.com/office/powerpoint/2010/main" val="423750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84" y="265471"/>
            <a:ext cx="52985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Example of Conditional Operator</a:t>
            </a:r>
            <a:endParaRPr lang="en-US" sz="3000" dirty="0"/>
          </a:p>
        </p:txBody>
      </p:sp>
      <p:pic>
        <p:nvPicPr>
          <p:cNvPr id="10242" name="Picture 2" descr="https://d1dxs113ar9ebd.cloudfront.net/businessreport/2017/03/Option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36" y="980999"/>
            <a:ext cx="8470900" cy="549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4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949882"/>
              </p:ext>
            </p:extLst>
          </p:nvPr>
        </p:nvGraphicFramePr>
        <p:xfrm>
          <a:off x="3998451" y="1181780"/>
          <a:ext cx="1802580" cy="160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645">
                  <a:extLst>
                    <a:ext uri="{9D8B030D-6E8A-4147-A177-3AD203B41FA5}">
                      <a16:colId xmlns:a16="http://schemas.microsoft.com/office/drawing/2014/main" val="318558453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834530261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496928207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780645349"/>
                    </a:ext>
                  </a:extLst>
                </a:gridCol>
              </a:tblGrid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69484211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022130190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891330667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3727912527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1" y="957141"/>
            <a:ext cx="2050026" cy="2050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455" y="3077496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 sensing image in Year 1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1" y="3646264"/>
            <a:ext cx="2050026" cy="2050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455" y="5766619"/>
            <a:ext cx="319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 sensing image in Year 2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30748" y="1612822"/>
            <a:ext cx="10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Reclassify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30748" y="4420241"/>
            <a:ext cx="10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Reclassify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115297"/>
              </p:ext>
            </p:extLst>
          </p:nvPr>
        </p:nvGraphicFramePr>
        <p:xfrm>
          <a:off x="3998451" y="4095542"/>
          <a:ext cx="1802580" cy="160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645">
                  <a:extLst>
                    <a:ext uri="{9D8B030D-6E8A-4147-A177-3AD203B41FA5}">
                      <a16:colId xmlns:a16="http://schemas.microsoft.com/office/drawing/2014/main" val="318558453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834530261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496928207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780645349"/>
                    </a:ext>
                  </a:extLst>
                </a:gridCol>
              </a:tblGrid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69484211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022130190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891330667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L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3727912527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2959508" y="2094271"/>
            <a:ext cx="845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51718" y="4895916"/>
            <a:ext cx="845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28619" y="2419357"/>
            <a:ext cx="2890684" cy="2054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 smtClean="0"/>
              <a:t>Conditional function:</a:t>
            </a:r>
          </a:p>
          <a:p>
            <a:r>
              <a:rPr lang="en-US" dirty="0" smtClean="0"/>
              <a:t>if Y1=W AND Y2= L</a:t>
            </a:r>
          </a:p>
          <a:p>
            <a:r>
              <a:rPr lang="en-US" dirty="0"/>
              <a:t>	</a:t>
            </a:r>
            <a:r>
              <a:rPr lang="en-US" dirty="0" smtClean="0"/>
              <a:t>Value = Land gain,</a:t>
            </a:r>
          </a:p>
          <a:p>
            <a:r>
              <a:rPr lang="en-US" dirty="0" smtClean="0"/>
              <a:t>Else if Y1=L AND Y2= W, </a:t>
            </a:r>
          </a:p>
          <a:p>
            <a:r>
              <a:rPr lang="en-US" dirty="0"/>
              <a:t>	</a:t>
            </a:r>
            <a:r>
              <a:rPr lang="en-US" dirty="0" smtClean="0"/>
              <a:t>Value = Land loss,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unchanged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801031" y="1982154"/>
            <a:ext cx="727588" cy="1025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</p:cNvCxnSpPr>
          <p:nvPr/>
        </p:nvCxnSpPr>
        <p:spPr>
          <a:xfrm flipV="1">
            <a:off x="5801031" y="3807541"/>
            <a:ext cx="727588" cy="10883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9419303" y="354398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899519"/>
              </p:ext>
            </p:extLst>
          </p:nvPr>
        </p:nvGraphicFramePr>
        <p:xfrm>
          <a:off x="10146891" y="2646454"/>
          <a:ext cx="1802580" cy="1600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0645">
                  <a:extLst>
                    <a:ext uri="{9D8B030D-6E8A-4147-A177-3AD203B41FA5}">
                      <a16:colId xmlns:a16="http://schemas.microsoft.com/office/drawing/2014/main" val="318558453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834530261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2496928207"/>
                    </a:ext>
                  </a:extLst>
                </a:gridCol>
                <a:gridCol w="450645">
                  <a:extLst>
                    <a:ext uri="{9D8B030D-6E8A-4147-A177-3AD203B41FA5}">
                      <a16:colId xmlns:a16="http://schemas.microsoft.com/office/drawing/2014/main" val="780645349"/>
                    </a:ext>
                  </a:extLst>
                </a:gridCol>
              </a:tblGrid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-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-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69484211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-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022130190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+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2891330667"/>
                  </a:ext>
                </a:extLst>
              </a:tr>
              <a:tr h="400187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+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</a:t>
                      </a:r>
                      <a:endParaRPr lang="en-US" sz="1900" dirty="0"/>
                    </a:p>
                  </a:txBody>
                  <a:tcPr marL="98676" marR="98676" marT="49338" marB="49338"/>
                </a:tc>
                <a:extLst>
                  <a:ext uri="{0D108BD9-81ED-4DB2-BD59-A6C34878D82A}">
                    <a16:rowId xmlns:a16="http://schemas.microsoft.com/office/drawing/2014/main" val="3727912527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10274709" y="4604907"/>
            <a:ext cx="1592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: land gain</a:t>
            </a:r>
          </a:p>
          <a:p>
            <a:r>
              <a:rPr lang="en-US" dirty="0" smtClean="0"/>
              <a:t>-  : land loss</a:t>
            </a:r>
          </a:p>
          <a:p>
            <a:r>
              <a:rPr lang="en-US" dirty="0" smtClean="0"/>
              <a:t>N: No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2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Intersect in Raster</a:t>
            </a:r>
          </a:p>
        </p:txBody>
      </p:sp>
      <p:graphicFrame>
        <p:nvGraphicFramePr>
          <p:cNvPr id="6041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3352801" y="1295400"/>
          <a:ext cx="4995863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Image" r:id="rId4" imgW="3695238" imgH="4114286" progId="Photoshop.Image.6">
                  <p:embed/>
                </p:oleObj>
              </mc:Choice>
              <mc:Fallback>
                <p:oleObj name="Image" r:id="rId4" imgW="3695238" imgH="4114286" progId="Photoshop.Image.6">
                  <p:embed/>
                  <p:pic>
                    <p:nvPicPr>
                      <p:cNvPr id="6041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1" y="1295400"/>
                        <a:ext cx="4995863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9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258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19232"/>
              </p:ext>
            </p:extLst>
          </p:nvPr>
        </p:nvGraphicFramePr>
        <p:xfrm>
          <a:off x="2862944" y="1253296"/>
          <a:ext cx="3320847" cy="2357283"/>
        </p:xfrm>
        <a:graphic>
          <a:graphicData uri="http://schemas.openxmlformats.org/drawingml/2006/table">
            <a:tbl>
              <a:tblPr/>
              <a:tblGrid>
                <a:gridCol w="1106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4276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115329"/>
              </p:ext>
            </p:extLst>
          </p:nvPr>
        </p:nvGraphicFramePr>
        <p:xfrm>
          <a:off x="7663544" y="1253296"/>
          <a:ext cx="3320847" cy="2357283"/>
        </p:xfrm>
        <a:graphic>
          <a:graphicData uri="http://schemas.openxmlformats.org/drawingml/2006/table">
            <a:tbl>
              <a:tblPr/>
              <a:tblGrid>
                <a:gridCol w="1106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4294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88393"/>
              </p:ext>
            </p:extLst>
          </p:nvPr>
        </p:nvGraphicFramePr>
        <p:xfrm>
          <a:off x="7661786" y="4191000"/>
          <a:ext cx="3320847" cy="2357283"/>
        </p:xfrm>
        <a:graphic>
          <a:graphicData uri="http://schemas.openxmlformats.org/drawingml/2006/table">
            <a:tbl>
              <a:tblPr/>
              <a:tblGrid>
                <a:gridCol w="1106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6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7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8664" name="Text Box 56"/>
          <p:cNvSpPr txBox="1">
            <a:spLocks noChangeArrowheads="1"/>
          </p:cNvSpPr>
          <p:nvPr/>
        </p:nvSpPr>
        <p:spPr bwMode="auto">
          <a:xfrm>
            <a:off x="2941600" y="4226011"/>
            <a:ext cx="33886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First * Second</a:t>
            </a:r>
          </a:p>
        </p:txBody>
      </p:sp>
      <p:sp>
        <p:nvSpPr>
          <p:cNvPr id="224313" name="Text Box 57"/>
          <p:cNvSpPr txBox="1">
            <a:spLocks noChangeArrowheads="1"/>
          </p:cNvSpPr>
          <p:nvPr/>
        </p:nvSpPr>
        <p:spPr bwMode="auto">
          <a:xfrm>
            <a:off x="2996731" y="4972182"/>
            <a:ext cx="304975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0*0=0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0*1=0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1*1=1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142" y="0"/>
            <a:ext cx="3083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Multiplication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0964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4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1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2210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12979"/>
              </p:ext>
            </p:extLst>
          </p:nvPr>
        </p:nvGraphicFramePr>
        <p:xfrm>
          <a:off x="3097161" y="1125794"/>
          <a:ext cx="3065205" cy="2396613"/>
        </p:xfrm>
        <a:graphic>
          <a:graphicData uri="http://schemas.openxmlformats.org/drawingml/2006/table">
            <a:tbl>
              <a:tblPr/>
              <a:tblGrid>
                <a:gridCol w="102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228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162759"/>
              </p:ext>
            </p:extLst>
          </p:nvPr>
        </p:nvGraphicFramePr>
        <p:xfrm>
          <a:off x="7897761" y="1125794"/>
          <a:ext cx="3065205" cy="2396613"/>
        </p:xfrm>
        <a:graphic>
          <a:graphicData uri="http://schemas.openxmlformats.org/drawingml/2006/table">
            <a:tbl>
              <a:tblPr/>
              <a:tblGrid>
                <a:gridCol w="102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2246" name="Group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932280"/>
              </p:ext>
            </p:extLst>
          </p:nvPr>
        </p:nvGraphicFramePr>
        <p:xfrm>
          <a:off x="7897761" y="4112342"/>
          <a:ext cx="3065205" cy="2396613"/>
        </p:xfrm>
        <a:graphic>
          <a:graphicData uri="http://schemas.openxmlformats.org/drawingml/2006/table">
            <a:tbl>
              <a:tblPr/>
              <a:tblGrid>
                <a:gridCol w="1021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87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3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9688" name="Text Box 56"/>
          <p:cNvSpPr txBox="1">
            <a:spLocks noChangeArrowheads="1"/>
          </p:cNvSpPr>
          <p:nvPr/>
        </p:nvSpPr>
        <p:spPr bwMode="auto">
          <a:xfrm>
            <a:off x="3180183" y="4163828"/>
            <a:ext cx="31277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First + Second</a:t>
            </a:r>
          </a:p>
        </p:txBody>
      </p:sp>
      <p:sp>
        <p:nvSpPr>
          <p:cNvPr id="222265" name="Text Box 57"/>
          <p:cNvSpPr txBox="1">
            <a:spLocks noChangeArrowheads="1"/>
          </p:cNvSpPr>
          <p:nvPr/>
        </p:nvSpPr>
        <p:spPr bwMode="auto">
          <a:xfrm>
            <a:off x="3222271" y="4898376"/>
            <a:ext cx="281498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0+0=0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0+1=1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2400">
                <a:latin typeface="Times New Roman" panose="02020603050405020304" pitchFamily="18" charset="0"/>
              </a:rPr>
              <a:t>1+1=2</a:t>
            </a:r>
          </a:p>
          <a:p>
            <a:pPr eaLnBrk="1" hangingPunct="1">
              <a:spcBef>
                <a:spcPct val="50000"/>
              </a:spcBef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142" y="0"/>
            <a:ext cx="1965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Addition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7284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6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63776"/>
            <a:ext cx="8991600" cy="38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9144000" y="4038601"/>
            <a:ext cx="184150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800"/>
              <a:t>  </a:t>
            </a:r>
          </a:p>
        </p:txBody>
      </p:sp>
      <p:sp>
        <p:nvSpPr>
          <p:cNvPr id="71684" name="Text Box 4"/>
          <p:cNvSpPr txBox="1">
            <a:spLocks noChangeArrowheads="1"/>
          </p:cNvSpPr>
          <p:nvPr/>
        </p:nvSpPr>
        <p:spPr bwMode="auto">
          <a:xfrm>
            <a:off x="9448800" y="4038601"/>
            <a:ext cx="228600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800"/>
              <a:t>  </a:t>
            </a:r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9753600" y="4038601"/>
            <a:ext cx="184150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800"/>
              <a:t>  </a:t>
            </a:r>
          </a:p>
        </p:txBody>
      </p:sp>
      <p:sp>
        <p:nvSpPr>
          <p:cNvPr id="71686" name="Rectangle 11"/>
          <p:cNvSpPr>
            <a:spLocks noChangeArrowheads="1"/>
          </p:cNvSpPr>
          <p:nvPr/>
        </p:nvSpPr>
        <p:spPr bwMode="auto">
          <a:xfrm>
            <a:off x="351503" y="589936"/>
            <a:ext cx="6477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200" dirty="0" smtClean="0"/>
              <a:t>Neighborhood </a:t>
            </a:r>
            <a:r>
              <a:rPr lang="en-US" altLang="en-US" sz="4200" dirty="0"/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37098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3500" y="599440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16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ERASE FEATURE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98" y="2724107"/>
            <a:ext cx="5629275" cy="1790700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84893"/>
              </p:ext>
            </p:extLst>
          </p:nvPr>
        </p:nvGraphicFramePr>
        <p:xfrm>
          <a:off x="3708400" y="4731819"/>
          <a:ext cx="24760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950861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953729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834572"/>
              </p:ext>
            </p:extLst>
          </p:nvPr>
        </p:nvGraphicFramePr>
        <p:xfrm>
          <a:off x="524582" y="4989908"/>
          <a:ext cx="275939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6934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6934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4552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17" name="Plus 16"/>
          <p:cNvSpPr/>
          <p:nvPr/>
        </p:nvSpPr>
        <p:spPr>
          <a:xfrm>
            <a:off x="3253702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233243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381920"/>
              </p:ext>
            </p:extLst>
          </p:nvPr>
        </p:nvGraphicFramePr>
        <p:xfrm>
          <a:off x="6652343" y="4989908"/>
          <a:ext cx="2639141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5866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938707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904568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Erase </a:t>
            </a:r>
            <a:r>
              <a:rPr lang="en-US" dirty="0"/>
              <a:t>(Spatial Overlay)</a:t>
            </a:r>
            <a:br>
              <a:rPr lang="en-US" dirty="0"/>
            </a:b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2176" y="1521858"/>
            <a:ext cx="9073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Only the attribute table of the input feature is saved in the output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64024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3"/>
          <p:cNvSpPr txBox="1">
            <a:spLocks noChangeArrowheads="1"/>
          </p:cNvSpPr>
          <p:nvPr/>
        </p:nvSpPr>
        <p:spPr bwMode="auto">
          <a:xfrm>
            <a:off x="1524000" y="-103445"/>
            <a:ext cx="22098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400"/>
              <a:t>Neighborhood Operations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000" b="1">
                <a:solidFill>
                  <a:schemeClr val="hlink"/>
                </a:solidFill>
              </a:rPr>
              <a:t>Moving Windows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1200" i="1"/>
              <a:t>(Windows can be any size; often odd to provide a center)</a:t>
            </a:r>
          </a:p>
        </p:txBody>
      </p:sp>
      <p:graphicFrame>
        <p:nvGraphicFramePr>
          <p:cNvPr id="73731" name="Object 6"/>
          <p:cNvGraphicFramePr>
            <a:graphicFrameLocks noChangeAspect="1"/>
          </p:cNvGraphicFramePr>
          <p:nvPr/>
        </p:nvGraphicFramePr>
        <p:xfrm>
          <a:off x="3886200" y="762000"/>
          <a:ext cx="6229350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Image" r:id="rId4" imgW="8304762" imgH="7009524" progId="Photoshop.Image.6">
                  <p:embed/>
                </p:oleObj>
              </mc:Choice>
              <mc:Fallback>
                <p:oleObj name="Image" r:id="rId4" imgW="8304762" imgH="7009524" progId="Photoshop.Image.6">
                  <p:embed/>
                  <p:pic>
                    <p:nvPicPr>
                      <p:cNvPr id="7373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762000"/>
                        <a:ext cx="6229350" cy="525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30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152400"/>
            <a:ext cx="6380163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1752600" y="512108"/>
            <a:ext cx="2209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en-US" sz="2400"/>
              <a:t>Neighborhood Operations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en-US" sz="2400"/>
          </a:p>
          <a:p>
            <a:pPr eaLnBrk="1" hangingPunct="1">
              <a:spcBef>
                <a:spcPct val="50000"/>
              </a:spcBef>
              <a:buFontTx/>
              <a:buNone/>
            </a:pPr>
            <a:endParaRPr kumimoji="1"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84424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572728" y="522299"/>
            <a:ext cx="5926395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en-US" sz="3500" dirty="0" smtClean="0"/>
              <a:t>Shape of Neighborhoods</a:t>
            </a:r>
            <a:endParaRPr kumimoji="1" lang="en-US" altLang="en-US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85" y="1376516"/>
            <a:ext cx="8087750" cy="5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6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572728" y="522299"/>
            <a:ext cx="9013724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en-US" sz="3500" dirty="0" smtClean="0"/>
              <a:t>Neighborhood is important in geography</a:t>
            </a:r>
            <a:endParaRPr kumimoji="1" lang="en-US" altLang="en-US" sz="3500" dirty="0"/>
          </a:p>
        </p:txBody>
      </p:sp>
      <p:sp>
        <p:nvSpPr>
          <p:cNvPr id="3" name="TextBox 2"/>
          <p:cNvSpPr txBox="1"/>
          <p:nvPr/>
        </p:nvSpPr>
        <p:spPr>
          <a:xfrm>
            <a:off x="757085" y="1563329"/>
            <a:ext cx="102943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Neighbored operations can calculate density, detect clusters of things in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smtClean="0"/>
              <a:t>It represents the First Law of Geography: “Everything is related to everything else, but closer things are more related”.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1936954" y="6163177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Density map</a:t>
            </a:r>
            <a:endParaRPr lang="en-US" dirty="0"/>
          </a:p>
        </p:txBody>
      </p:sp>
      <p:pic>
        <p:nvPicPr>
          <p:cNvPr id="13316" name="Picture 4" descr="map of the day 081720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642" y="3224187"/>
            <a:ext cx="4281358" cy="330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GIS density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23" y="3519796"/>
            <a:ext cx="3542364" cy="251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33733" y="6468530"/>
            <a:ext cx="27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(hotspot)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Zonal Functions</a:t>
            </a:r>
          </a:p>
        </p:txBody>
      </p:sp>
      <p:graphicFrame>
        <p:nvGraphicFramePr>
          <p:cNvPr id="84995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2286000" y="1266825"/>
          <a:ext cx="7315200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Image" r:id="rId4" imgW="3657607" imgH="2286005" progId="Photoshop.Image.6">
                  <p:embed/>
                </p:oleObj>
              </mc:Choice>
              <mc:Fallback>
                <p:oleObj name="Image" r:id="rId4" imgW="3657607" imgH="2286005" progId="Photoshop.Image.6">
                  <p:embed/>
                  <p:pic>
                    <p:nvPicPr>
                      <p:cNvPr id="849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266825"/>
                        <a:ext cx="7315200" cy="457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12"/>
          <p:cNvGraphicFramePr>
            <a:graphicFrameLocks noGrp="1" noChangeAspect="1"/>
          </p:cNvGraphicFramePr>
          <p:nvPr>
            <p:ph sz="half" idx="2"/>
          </p:nvPr>
        </p:nvGraphicFramePr>
        <p:xfrm>
          <a:off x="3886200" y="6096001"/>
          <a:ext cx="40386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Equation" r:id="rId6" imgW="2832100" imgH="393700" progId="Equation.3">
                  <p:embed/>
                </p:oleObj>
              </mc:Choice>
              <mc:Fallback>
                <p:oleObj name="Equation" r:id="rId6" imgW="2832100" imgH="393700" progId="Equation.3">
                  <p:embed/>
                  <p:pic>
                    <p:nvPicPr>
                      <p:cNvPr id="849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096001"/>
                        <a:ext cx="40386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reeform 4"/>
          <p:cNvSpPr/>
          <p:nvPr/>
        </p:nvSpPr>
        <p:spPr>
          <a:xfrm>
            <a:off x="2182814" y="1573214"/>
            <a:ext cx="1201737" cy="1792287"/>
          </a:xfrm>
          <a:custGeom>
            <a:avLst/>
            <a:gdLst>
              <a:gd name="connsiteX0" fmla="*/ 97536 w 1202229"/>
              <a:gd name="connsiteY0" fmla="*/ 73152 h 1792224"/>
              <a:gd name="connsiteX1" fmla="*/ 97536 w 1202229"/>
              <a:gd name="connsiteY1" fmla="*/ 73152 h 1792224"/>
              <a:gd name="connsiteX2" fmla="*/ 207264 w 1202229"/>
              <a:gd name="connsiteY2" fmla="*/ 60960 h 1792224"/>
              <a:gd name="connsiteX3" fmla="*/ 243840 w 1202229"/>
              <a:gd name="connsiteY3" fmla="*/ 48768 h 1792224"/>
              <a:gd name="connsiteX4" fmla="*/ 426720 w 1202229"/>
              <a:gd name="connsiteY4" fmla="*/ 60960 h 1792224"/>
              <a:gd name="connsiteX5" fmla="*/ 1060704 w 1202229"/>
              <a:gd name="connsiteY5" fmla="*/ 73152 h 1792224"/>
              <a:gd name="connsiteX6" fmla="*/ 1194816 w 1202229"/>
              <a:gd name="connsiteY6" fmla="*/ 85344 h 1792224"/>
              <a:gd name="connsiteX7" fmla="*/ 1182624 w 1202229"/>
              <a:gd name="connsiteY7" fmla="*/ 158496 h 1792224"/>
              <a:gd name="connsiteX8" fmla="*/ 1170432 w 1202229"/>
              <a:gd name="connsiteY8" fmla="*/ 195072 h 1792224"/>
              <a:gd name="connsiteX9" fmla="*/ 1158240 w 1202229"/>
              <a:gd name="connsiteY9" fmla="*/ 243840 h 1792224"/>
              <a:gd name="connsiteX10" fmla="*/ 1146048 w 1202229"/>
              <a:gd name="connsiteY10" fmla="*/ 463296 h 1792224"/>
              <a:gd name="connsiteX11" fmla="*/ 1133856 w 1202229"/>
              <a:gd name="connsiteY11" fmla="*/ 573024 h 1792224"/>
              <a:gd name="connsiteX12" fmla="*/ 1109472 w 1202229"/>
              <a:gd name="connsiteY12" fmla="*/ 646176 h 1792224"/>
              <a:gd name="connsiteX13" fmla="*/ 1097280 w 1202229"/>
              <a:gd name="connsiteY13" fmla="*/ 792480 h 1792224"/>
              <a:gd name="connsiteX14" fmla="*/ 975360 w 1202229"/>
              <a:gd name="connsiteY14" fmla="*/ 804672 h 1792224"/>
              <a:gd name="connsiteX15" fmla="*/ 816864 w 1202229"/>
              <a:gd name="connsiteY15" fmla="*/ 816864 h 1792224"/>
              <a:gd name="connsiteX16" fmla="*/ 829056 w 1202229"/>
              <a:gd name="connsiteY16" fmla="*/ 914400 h 1792224"/>
              <a:gd name="connsiteX17" fmla="*/ 853440 w 1202229"/>
              <a:gd name="connsiteY17" fmla="*/ 1024128 h 1792224"/>
              <a:gd name="connsiteX18" fmla="*/ 865632 w 1202229"/>
              <a:gd name="connsiteY18" fmla="*/ 1146048 h 1792224"/>
              <a:gd name="connsiteX19" fmla="*/ 877824 w 1202229"/>
              <a:gd name="connsiteY19" fmla="*/ 1231392 h 1792224"/>
              <a:gd name="connsiteX20" fmla="*/ 865632 w 1202229"/>
              <a:gd name="connsiteY20" fmla="*/ 1584960 h 1792224"/>
              <a:gd name="connsiteX21" fmla="*/ 841248 w 1202229"/>
              <a:gd name="connsiteY21" fmla="*/ 1731264 h 1792224"/>
              <a:gd name="connsiteX22" fmla="*/ 829056 w 1202229"/>
              <a:gd name="connsiteY22" fmla="*/ 1780032 h 1792224"/>
              <a:gd name="connsiteX23" fmla="*/ 146304 w 1202229"/>
              <a:gd name="connsiteY23" fmla="*/ 1792224 h 1792224"/>
              <a:gd name="connsiteX24" fmla="*/ 146304 w 1202229"/>
              <a:gd name="connsiteY24" fmla="*/ 1719072 h 1792224"/>
              <a:gd name="connsiteX25" fmla="*/ 134112 w 1202229"/>
              <a:gd name="connsiteY25" fmla="*/ 1658112 h 1792224"/>
              <a:gd name="connsiteX26" fmla="*/ 109728 w 1202229"/>
              <a:gd name="connsiteY26" fmla="*/ 1584960 h 1792224"/>
              <a:gd name="connsiteX27" fmla="*/ 85344 w 1202229"/>
              <a:gd name="connsiteY27" fmla="*/ 1548384 h 1792224"/>
              <a:gd name="connsiteX28" fmla="*/ 48768 w 1202229"/>
              <a:gd name="connsiteY28" fmla="*/ 1426464 h 1792224"/>
              <a:gd name="connsiteX29" fmla="*/ 48768 w 1202229"/>
              <a:gd name="connsiteY29" fmla="*/ 987552 h 1792224"/>
              <a:gd name="connsiteX30" fmla="*/ 36576 w 1202229"/>
              <a:gd name="connsiteY30" fmla="*/ 755904 h 1792224"/>
              <a:gd name="connsiteX31" fmla="*/ 24384 w 1202229"/>
              <a:gd name="connsiteY31" fmla="*/ 694944 h 1792224"/>
              <a:gd name="connsiteX32" fmla="*/ 12192 w 1202229"/>
              <a:gd name="connsiteY32" fmla="*/ 597408 h 1792224"/>
              <a:gd name="connsiteX33" fmla="*/ 0 w 1202229"/>
              <a:gd name="connsiteY33" fmla="*/ 512064 h 1792224"/>
              <a:gd name="connsiteX34" fmla="*/ 24384 w 1202229"/>
              <a:gd name="connsiteY34" fmla="*/ 219456 h 1792224"/>
              <a:gd name="connsiteX35" fmla="*/ 36576 w 1202229"/>
              <a:gd name="connsiteY35" fmla="*/ 182880 h 1792224"/>
              <a:gd name="connsiteX36" fmla="*/ 60960 w 1202229"/>
              <a:gd name="connsiteY36" fmla="*/ 146304 h 1792224"/>
              <a:gd name="connsiteX37" fmla="*/ 121920 w 1202229"/>
              <a:gd name="connsiteY37" fmla="*/ 36576 h 1792224"/>
              <a:gd name="connsiteX38" fmla="*/ 146304 w 1202229"/>
              <a:gd name="connsiteY38" fmla="*/ 0 h 1792224"/>
              <a:gd name="connsiteX39" fmla="*/ 170688 w 1202229"/>
              <a:gd name="connsiteY39" fmla="*/ 60960 h 1792224"/>
              <a:gd name="connsiteX40" fmla="*/ 402336 w 1202229"/>
              <a:gd name="connsiteY40" fmla="*/ 60960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202229" h="1792224">
                <a:moveTo>
                  <a:pt x="97536" y="73152"/>
                </a:moveTo>
                <a:lnTo>
                  <a:pt x="97536" y="73152"/>
                </a:lnTo>
                <a:cubicBezTo>
                  <a:pt x="134112" y="69088"/>
                  <a:pt x="170964" y="67010"/>
                  <a:pt x="207264" y="60960"/>
                </a:cubicBezTo>
                <a:cubicBezTo>
                  <a:pt x="219941" y="58847"/>
                  <a:pt x="230989" y="48768"/>
                  <a:pt x="243840" y="48768"/>
                </a:cubicBezTo>
                <a:cubicBezTo>
                  <a:pt x="304935" y="48768"/>
                  <a:pt x="365652" y="59137"/>
                  <a:pt x="426720" y="60960"/>
                </a:cubicBezTo>
                <a:cubicBezTo>
                  <a:pt x="637993" y="67267"/>
                  <a:pt x="849376" y="69088"/>
                  <a:pt x="1060704" y="73152"/>
                </a:cubicBezTo>
                <a:cubicBezTo>
                  <a:pt x="1105408" y="77216"/>
                  <a:pt x="1158042" y="59602"/>
                  <a:pt x="1194816" y="85344"/>
                </a:cubicBezTo>
                <a:cubicBezTo>
                  <a:pt x="1215068" y="99520"/>
                  <a:pt x="1187987" y="134364"/>
                  <a:pt x="1182624" y="158496"/>
                </a:cubicBezTo>
                <a:cubicBezTo>
                  <a:pt x="1179836" y="171041"/>
                  <a:pt x="1173963" y="182715"/>
                  <a:pt x="1170432" y="195072"/>
                </a:cubicBezTo>
                <a:cubicBezTo>
                  <a:pt x="1165829" y="211184"/>
                  <a:pt x="1162304" y="227584"/>
                  <a:pt x="1158240" y="243840"/>
                </a:cubicBezTo>
                <a:cubicBezTo>
                  <a:pt x="1154176" y="316992"/>
                  <a:pt x="1151460" y="390231"/>
                  <a:pt x="1146048" y="463296"/>
                </a:cubicBezTo>
                <a:cubicBezTo>
                  <a:pt x="1143329" y="499997"/>
                  <a:pt x="1141073" y="536938"/>
                  <a:pt x="1133856" y="573024"/>
                </a:cubicBezTo>
                <a:cubicBezTo>
                  <a:pt x="1128815" y="598228"/>
                  <a:pt x="1109472" y="646176"/>
                  <a:pt x="1109472" y="646176"/>
                </a:cubicBezTo>
                <a:cubicBezTo>
                  <a:pt x="1105408" y="694944"/>
                  <a:pt x="1128891" y="755122"/>
                  <a:pt x="1097280" y="792480"/>
                </a:cubicBezTo>
                <a:cubicBezTo>
                  <a:pt x="1070898" y="823659"/>
                  <a:pt x="1016049" y="801134"/>
                  <a:pt x="975360" y="804672"/>
                </a:cubicBezTo>
                <a:cubicBezTo>
                  <a:pt x="922571" y="809262"/>
                  <a:pt x="869696" y="812800"/>
                  <a:pt x="816864" y="816864"/>
                </a:cubicBezTo>
                <a:cubicBezTo>
                  <a:pt x="820928" y="849376"/>
                  <a:pt x="823669" y="882081"/>
                  <a:pt x="829056" y="914400"/>
                </a:cubicBezTo>
                <a:cubicBezTo>
                  <a:pt x="848372" y="1030293"/>
                  <a:pt x="835368" y="888586"/>
                  <a:pt x="853440" y="1024128"/>
                </a:cubicBezTo>
                <a:cubicBezTo>
                  <a:pt x="858838" y="1064612"/>
                  <a:pt x="860860" y="1105485"/>
                  <a:pt x="865632" y="1146048"/>
                </a:cubicBezTo>
                <a:cubicBezTo>
                  <a:pt x="868990" y="1174588"/>
                  <a:pt x="873760" y="1202944"/>
                  <a:pt x="877824" y="1231392"/>
                </a:cubicBezTo>
                <a:cubicBezTo>
                  <a:pt x="873760" y="1349248"/>
                  <a:pt x="872173" y="1467216"/>
                  <a:pt x="865632" y="1584960"/>
                </a:cubicBezTo>
                <a:cubicBezTo>
                  <a:pt x="863747" y="1618887"/>
                  <a:pt x="849530" y="1693996"/>
                  <a:pt x="841248" y="1731264"/>
                </a:cubicBezTo>
                <a:cubicBezTo>
                  <a:pt x="837613" y="1747621"/>
                  <a:pt x="845748" y="1778568"/>
                  <a:pt x="829056" y="1780032"/>
                </a:cubicBezTo>
                <a:cubicBezTo>
                  <a:pt x="602306" y="1799922"/>
                  <a:pt x="373888" y="1788160"/>
                  <a:pt x="146304" y="1792224"/>
                </a:cubicBezTo>
                <a:cubicBezTo>
                  <a:pt x="113792" y="1694688"/>
                  <a:pt x="146304" y="1816608"/>
                  <a:pt x="146304" y="1719072"/>
                </a:cubicBezTo>
                <a:cubicBezTo>
                  <a:pt x="146304" y="1698350"/>
                  <a:pt x="139564" y="1678104"/>
                  <a:pt x="134112" y="1658112"/>
                </a:cubicBezTo>
                <a:cubicBezTo>
                  <a:pt x="127349" y="1633315"/>
                  <a:pt x="123985" y="1606346"/>
                  <a:pt x="109728" y="1584960"/>
                </a:cubicBezTo>
                <a:cubicBezTo>
                  <a:pt x="101600" y="1572768"/>
                  <a:pt x="91295" y="1561774"/>
                  <a:pt x="85344" y="1548384"/>
                </a:cubicBezTo>
                <a:cubicBezTo>
                  <a:pt x="68382" y="1510220"/>
                  <a:pt x="58901" y="1466995"/>
                  <a:pt x="48768" y="1426464"/>
                </a:cubicBezTo>
                <a:cubicBezTo>
                  <a:pt x="20739" y="1146172"/>
                  <a:pt x="48768" y="1482974"/>
                  <a:pt x="48768" y="987552"/>
                </a:cubicBezTo>
                <a:cubicBezTo>
                  <a:pt x="48768" y="910229"/>
                  <a:pt x="42997" y="832960"/>
                  <a:pt x="36576" y="755904"/>
                </a:cubicBezTo>
                <a:cubicBezTo>
                  <a:pt x="34855" y="735253"/>
                  <a:pt x="27535" y="715425"/>
                  <a:pt x="24384" y="694944"/>
                </a:cubicBezTo>
                <a:cubicBezTo>
                  <a:pt x="19402" y="662560"/>
                  <a:pt x="16522" y="629886"/>
                  <a:pt x="12192" y="597408"/>
                </a:cubicBezTo>
                <a:cubicBezTo>
                  <a:pt x="8394" y="568923"/>
                  <a:pt x="4064" y="540512"/>
                  <a:pt x="0" y="512064"/>
                </a:cubicBezTo>
                <a:cubicBezTo>
                  <a:pt x="6476" y="389019"/>
                  <a:pt x="-1149" y="321586"/>
                  <a:pt x="24384" y="219456"/>
                </a:cubicBezTo>
                <a:cubicBezTo>
                  <a:pt x="27501" y="206988"/>
                  <a:pt x="30829" y="194375"/>
                  <a:pt x="36576" y="182880"/>
                </a:cubicBezTo>
                <a:cubicBezTo>
                  <a:pt x="43129" y="169774"/>
                  <a:pt x="54407" y="159410"/>
                  <a:pt x="60960" y="146304"/>
                </a:cubicBezTo>
                <a:cubicBezTo>
                  <a:pt x="125338" y="17548"/>
                  <a:pt x="-31846" y="267226"/>
                  <a:pt x="121920" y="36576"/>
                </a:cubicBezTo>
                <a:lnTo>
                  <a:pt x="146304" y="0"/>
                </a:lnTo>
                <a:cubicBezTo>
                  <a:pt x="175197" y="43339"/>
                  <a:pt x="170688" y="21923"/>
                  <a:pt x="170688" y="60960"/>
                </a:cubicBezTo>
                <a:lnTo>
                  <a:pt x="402336" y="609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8499" y="220133"/>
            <a:ext cx="4505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Raster calculator in ArcGIS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628" y="984744"/>
            <a:ext cx="6556905" cy="44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6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/>
          <p:cNvSpPr txBox="1">
            <a:spLocks noChangeArrowheads="1"/>
          </p:cNvSpPr>
          <p:nvPr/>
        </p:nvSpPr>
        <p:spPr bwMode="auto">
          <a:xfrm>
            <a:off x="1111045" y="119956"/>
            <a:ext cx="9175955" cy="630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dirty="0"/>
              <a:t>Cost </a:t>
            </a:r>
            <a:r>
              <a:rPr kumimoji="1" lang="en-US" altLang="en-US" dirty="0" smtClean="0"/>
              <a:t>Surface Analysis (Least cost path)</a:t>
            </a:r>
            <a:endParaRPr kumimoji="1" lang="en-US" alt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800" dirty="0"/>
              <a:t>The minimum cost of reaching cells in a layer </a:t>
            </a:r>
            <a:r>
              <a:rPr kumimoji="1" lang="en-US" altLang="en-US" sz="2800" b="1" u="sng" dirty="0"/>
              <a:t>from</a:t>
            </a:r>
            <a:r>
              <a:rPr kumimoji="1" lang="en-US" altLang="en-US" sz="2800" dirty="0"/>
              <a:t> one or more sources cells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800" dirty="0"/>
              <a:t>“travel costs”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000" i="1" dirty="0"/>
              <a:t>Time to school; hospital;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en-US" sz="2000" i="1" dirty="0"/>
              <a:t>Chance of noxious foreign weed spreading out from an introduction </a:t>
            </a:r>
            <a:r>
              <a:rPr kumimoji="1" lang="en-US" altLang="en-US" sz="2000" i="1" dirty="0" smtClean="0"/>
              <a:t>point</a:t>
            </a:r>
          </a:p>
          <a:p>
            <a:pPr>
              <a:spcBef>
                <a:spcPct val="0"/>
              </a:spcBef>
              <a:buNone/>
            </a:pPr>
            <a:r>
              <a:rPr kumimoji="1" lang="en-US" altLang="en-US" sz="2000" i="1" dirty="0" smtClean="0"/>
              <a:t>Chance of wildfire spreading from an ignition point</a:t>
            </a:r>
            <a:endParaRPr kumimoji="1" lang="en-US" altLang="en-US" sz="2000" i="1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400" dirty="0" smtClean="0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kumimoji="1" lang="en-US" altLang="en-US" sz="2400" dirty="0"/>
              <a:t>Units can be money, time, </a:t>
            </a:r>
            <a:r>
              <a:rPr kumimoji="1" lang="en-US" altLang="en-US" sz="2400" dirty="0" smtClean="0"/>
              <a:t>difficulty, risk etc</a:t>
            </a:r>
            <a:r>
              <a:rPr kumimoji="1" lang="en-US" altLang="en-US" sz="2400" dirty="0"/>
              <a:t>.</a:t>
            </a:r>
          </a:p>
          <a:p>
            <a:pPr eaLnBrk="1" hangingPunct="1">
              <a:spcBef>
                <a:spcPct val="0"/>
              </a:spcBef>
            </a:pPr>
            <a:endParaRPr kumimoji="1" lang="en-US" altLang="en-US" sz="2400" dirty="0"/>
          </a:p>
          <a:p>
            <a:pPr eaLnBrk="1" hangingPunct="1">
              <a:spcBef>
                <a:spcPct val="0"/>
              </a:spcBef>
            </a:pPr>
            <a:r>
              <a:rPr kumimoji="1" lang="en-US" altLang="en-US" sz="2400" dirty="0"/>
              <a:t>Distance measure is combined with a fixed cost per unit distance to calculate travel cost</a:t>
            </a:r>
          </a:p>
          <a:p>
            <a:pPr eaLnBrk="1" hangingPunct="1">
              <a:spcBef>
                <a:spcPct val="0"/>
              </a:spcBef>
            </a:pPr>
            <a:endParaRPr kumimoji="1"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343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18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404481"/>
              </p:ext>
            </p:extLst>
          </p:nvPr>
        </p:nvGraphicFramePr>
        <p:xfrm>
          <a:off x="1835220" y="1161299"/>
          <a:ext cx="7751544" cy="485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Image" r:id="rId4" imgW="11466667" imgH="7174603" progId="Photoshop.Image.6">
                  <p:embed/>
                </p:oleObj>
              </mc:Choice>
              <mc:Fallback>
                <p:oleObj name="Image" r:id="rId4" imgW="11466667" imgH="7174603" progId="Photoshop.Image.6">
                  <p:embed/>
                  <p:pic>
                    <p:nvPicPr>
                      <p:cNvPr id="9318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220" y="1161299"/>
                        <a:ext cx="7751544" cy="4850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3187" name="Group 3"/>
          <p:cNvGrpSpPr>
            <a:grpSpLocks/>
          </p:cNvGrpSpPr>
          <p:nvPr/>
        </p:nvGrpSpPr>
        <p:grpSpPr bwMode="auto">
          <a:xfrm>
            <a:off x="2590800" y="3124200"/>
            <a:ext cx="1905000" cy="914400"/>
            <a:chOff x="720" y="1728"/>
            <a:chExt cx="1200" cy="576"/>
          </a:xfrm>
        </p:grpSpPr>
        <p:sp>
          <p:nvSpPr>
            <p:cNvPr id="93188" name="Line 4"/>
            <p:cNvSpPr>
              <a:spLocks noChangeShapeType="1"/>
            </p:cNvSpPr>
            <p:nvPr/>
          </p:nvSpPr>
          <p:spPr bwMode="auto">
            <a:xfrm flipV="1">
              <a:off x="720" y="1728"/>
              <a:ext cx="0" cy="57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189" name="Line 5"/>
            <p:cNvSpPr>
              <a:spLocks noChangeShapeType="1"/>
            </p:cNvSpPr>
            <p:nvPr/>
          </p:nvSpPr>
          <p:spPr bwMode="auto">
            <a:xfrm>
              <a:off x="720" y="1728"/>
              <a:ext cx="1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093479" y="5978878"/>
            <a:ext cx="3171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Distance to the source cell in flat plane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586872" y="5978878"/>
            <a:ext cx="3171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 travel cost</a:t>
            </a:r>
          </a:p>
          <a:p>
            <a:r>
              <a:rPr lang="en-US" sz="2400" dirty="0" smtClean="0"/>
              <a:t>2 per distance unit </a:t>
            </a:r>
            <a:endParaRPr lang="en-US" sz="2400" dirty="0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202933" y="-2316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Constant travel cost </a:t>
            </a:r>
          </a:p>
        </p:txBody>
      </p:sp>
      <p:sp>
        <p:nvSpPr>
          <p:cNvPr id="9" name="Rectangle 8"/>
          <p:cNvSpPr/>
          <p:nvPr/>
        </p:nvSpPr>
        <p:spPr>
          <a:xfrm>
            <a:off x="564682" y="691479"/>
            <a:ext cx="105621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600" dirty="0" smtClean="0"/>
              <a:t>Constant travel cost per distance unit</a:t>
            </a:r>
            <a:endParaRPr kumimoji="1" lang="en-US" altLang="en-US" sz="2600" u="sng" dirty="0"/>
          </a:p>
        </p:txBody>
      </p:sp>
    </p:spTree>
    <p:extLst>
      <p:ext uri="{BB962C8B-B14F-4D97-AF65-F5344CB8AC3E}">
        <p14:creationId xmlns:p14="http://schemas.microsoft.com/office/powerpoint/2010/main" val="22934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28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517532"/>
              </p:ext>
            </p:extLst>
          </p:nvPr>
        </p:nvGraphicFramePr>
        <p:xfrm>
          <a:off x="1969971" y="1546425"/>
          <a:ext cx="7924800" cy="414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Image" r:id="rId4" imgW="7314286" imgH="3822222" progId="Photoshop.Image.6">
                  <p:embed/>
                </p:oleObj>
              </mc:Choice>
              <mc:Fallback>
                <p:oleObj name="Image" r:id="rId4" imgW="7314286" imgH="3822222" progId="Photoshop.Image.6">
                  <p:embed/>
                  <p:pic>
                    <p:nvPicPr>
                      <p:cNvPr id="9728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971" y="1546425"/>
                        <a:ext cx="7924800" cy="414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202933" y="-164264"/>
            <a:ext cx="10515600" cy="1325563"/>
          </a:xfrm>
        </p:spPr>
        <p:txBody>
          <a:bodyPr/>
          <a:lstStyle/>
          <a:p>
            <a:r>
              <a:rPr lang="en-US" altLang="en-US" dirty="0" smtClean="0"/>
              <a:t>Varying travel cost </a:t>
            </a:r>
          </a:p>
        </p:txBody>
      </p:sp>
      <p:graphicFrame>
        <p:nvGraphicFramePr>
          <p:cNvPr id="9728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966413"/>
              </p:ext>
            </p:extLst>
          </p:nvPr>
        </p:nvGraphicFramePr>
        <p:xfrm>
          <a:off x="2238943" y="5730737"/>
          <a:ext cx="2583314" cy="1081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Equation" r:id="rId6" imgW="1638000" imgH="685800" progId="Equation.3">
                  <p:embed/>
                </p:oleObj>
              </mc:Choice>
              <mc:Fallback>
                <p:oleObj name="Equation" r:id="rId6" imgW="1638000" imgH="685800" progId="Equation.3">
                  <p:embed/>
                  <p:pic>
                    <p:nvPicPr>
                      <p:cNvPr id="9728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943" y="5730737"/>
                        <a:ext cx="2583314" cy="1081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6556" y="919304"/>
            <a:ext cx="1056212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en-US" sz="2600" dirty="0" smtClean="0"/>
              <a:t>The </a:t>
            </a:r>
            <a:r>
              <a:rPr kumimoji="1" lang="en-US" altLang="en-US" sz="2600" dirty="0"/>
              <a:t>cost per unit travel distance </a:t>
            </a:r>
            <a:r>
              <a:rPr kumimoji="1" lang="en-US" altLang="en-US" sz="2600" u="sng" dirty="0" smtClean="0"/>
              <a:t>varies </a:t>
            </a:r>
            <a:r>
              <a:rPr kumimoji="1" lang="en-US" altLang="en-US" sz="2600" u="sng" dirty="0"/>
              <a:t>from cell to cell</a:t>
            </a:r>
          </a:p>
        </p:txBody>
      </p:sp>
    </p:spTree>
    <p:extLst>
      <p:ext uri="{BB962C8B-B14F-4D97-AF65-F5344CB8AC3E}">
        <p14:creationId xmlns:p14="http://schemas.microsoft.com/office/powerpoint/2010/main" val="226794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01" y="163629"/>
            <a:ext cx="7855770" cy="68648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" y="163629"/>
            <a:ext cx="4722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Example of Least Cost Path Analysis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945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30256"/>
              </p:ext>
            </p:extLst>
          </p:nvPr>
        </p:nvGraphicFramePr>
        <p:xfrm>
          <a:off x="397214" y="4773930"/>
          <a:ext cx="257421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073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6295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3500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2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2958733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361063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pic>
        <p:nvPicPr>
          <p:cNvPr id="36866" name="Picture 2" descr="Intersect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07" y="2179059"/>
            <a:ext cx="4593519" cy="25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41453" y="1674258"/>
            <a:ext cx="11034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attribute tables of </a:t>
            </a:r>
            <a:r>
              <a:rPr lang="en-US" sz="2600" b="1" dirty="0" smtClean="0"/>
              <a:t>BOTH</a:t>
            </a:r>
            <a:r>
              <a:rPr lang="en-US" sz="2600" dirty="0" smtClean="0"/>
              <a:t> </a:t>
            </a:r>
            <a:r>
              <a:rPr lang="en-US" sz="2600" b="1" dirty="0" smtClean="0"/>
              <a:t>input</a:t>
            </a:r>
            <a:r>
              <a:rPr lang="en-US" sz="2600" dirty="0" smtClean="0"/>
              <a:t> and </a:t>
            </a:r>
            <a:r>
              <a:rPr lang="en-US" sz="2600" b="1" dirty="0" smtClean="0"/>
              <a:t>intersect feature</a:t>
            </a:r>
            <a:r>
              <a:rPr lang="en-US" sz="2600" dirty="0" smtClean="0"/>
              <a:t> are saved in the output</a:t>
            </a:r>
            <a:endParaRPr lang="en-US" sz="2600" dirty="0"/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Intersect (Spatial Overlay)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42123"/>
              </p:ext>
            </p:extLst>
          </p:nvPr>
        </p:nvGraphicFramePr>
        <p:xfrm>
          <a:off x="3488772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611383"/>
              </p:ext>
            </p:extLst>
          </p:nvPr>
        </p:nvGraphicFramePr>
        <p:xfrm>
          <a:off x="6770380" y="4697432"/>
          <a:ext cx="434171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0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1015134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535452577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265073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347154" y="2702826"/>
            <a:ext cx="47293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Note: you can convert the input features to feature layers, and then enable </a:t>
            </a:r>
            <a:r>
              <a:rPr lang="en-US" sz="2000" b="1" dirty="0"/>
              <a:t>Use Ratio </a:t>
            </a:r>
            <a:r>
              <a:rPr lang="en-US" sz="2000" b="1" dirty="0" smtClean="0"/>
              <a:t>Policy </a:t>
            </a:r>
            <a:r>
              <a:rPr lang="en-US" sz="2000" dirty="0" smtClean="0"/>
              <a:t>to get the attributes in proportion to the intersected area.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10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38" y="0"/>
            <a:ext cx="9208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Tomorrow (Friday 8:30-11:30am), </a:t>
            </a:r>
            <a:r>
              <a:rPr lang="en-US" dirty="0"/>
              <a:t>Lab </a:t>
            </a:r>
            <a:r>
              <a:rPr lang="en-US" dirty="0" smtClean="0"/>
              <a:t>Exercise</a:t>
            </a:r>
          </a:p>
          <a:p>
            <a:r>
              <a:rPr lang="en-US" dirty="0" smtClean="0"/>
              <a:t>Location: No.1 Building, 21</a:t>
            </a:r>
            <a:r>
              <a:rPr lang="en-US" baseline="30000" dirty="0" smtClean="0"/>
              <a:t>st</a:t>
            </a:r>
            <a:r>
              <a:rPr lang="en-US" dirty="0" smtClean="0"/>
              <a:t> Floor, Room 101.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70691"/>
              </p:ext>
            </p:extLst>
          </p:nvPr>
        </p:nvGraphicFramePr>
        <p:xfrm>
          <a:off x="397214" y="4773930"/>
          <a:ext cx="257421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073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6295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33500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2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2958733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400392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97064"/>
              </p:ext>
            </p:extLst>
          </p:nvPr>
        </p:nvGraphicFramePr>
        <p:xfrm>
          <a:off x="6770380" y="4697432"/>
          <a:ext cx="434171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0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1015134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535452577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265073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75" y="2576252"/>
            <a:ext cx="4438650" cy="165735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77165"/>
              </p:ext>
            </p:extLst>
          </p:nvPr>
        </p:nvGraphicFramePr>
        <p:xfrm>
          <a:off x="3488771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41453" y="1674258"/>
            <a:ext cx="11034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attribute tables of </a:t>
            </a:r>
            <a:r>
              <a:rPr lang="en-US" sz="2600" b="1" dirty="0" smtClean="0"/>
              <a:t>BOTH</a:t>
            </a:r>
            <a:r>
              <a:rPr lang="en-US" sz="2600" dirty="0" smtClean="0"/>
              <a:t> </a:t>
            </a:r>
            <a:r>
              <a:rPr lang="en-US" sz="2600" b="1" dirty="0" smtClean="0"/>
              <a:t>input</a:t>
            </a:r>
            <a:r>
              <a:rPr lang="en-US" sz="2600" dirty="0" smtClean="0"/>
              <a:t> and </a:t>
            </a:r>
            <a:r>
              <a:rPr lang="en-US" sz="2600" b="1" dirty="0" smtClean="0"/>
              <a:t>intersect feature</a:t>
            </a:r>
            <a:r>
              <a:rPr lang="en-US" sz="2600" dirty="0" smtClean="0"/>
              <a:t> are saved in the output</a:t>
            </a:r>
            <a:endParaRPr lang="en-US" sz="2600" dirty="0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Intersect (Spatial Overlay)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8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33500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1118" y="6358194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453" y="1389121"/>
            <a:ext cx="11034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The attribute tables of </a:t>
            </a:r>
            <a:r>
              <a:rPr lang="en-US" sz="2600" b="1" dirty="0" smtClean="0"/>
              <a:t>BOTH</a:t>
            </a:r>
            <a:r>
              <a:rPr lang="en-US" sz="2600" dirty="0" smtClean="0"/>
              <a:t> </a:t>
            </a:r>
            <a:r>
              <a:rPr lang="en-US" sz="2600" b="1" dirty="0" smtClean="0"/>
              <a:t>input</a:t>
            </a:r>
            <a:r>
              <a:rPr lang="en-US" sz="2600" dirty="0" smtClean="0"/>
              <a:t> and </a:t>
            </a:r>
            <a:r>
              <a:rPr lang="en-US" sz="2600" b="1" dirty="0" smtClean="0"/>
              <a:t>intersect feature</a:t>
            </a:r>
            <a:r>
              <a:rPr lang="en-US" sz="2600" dirty="0" smtClean="0"/>
              <a:t> are saved in the output</a:t>
            </a:r>
            <a:endParaRPr lang="en-US" sz="2600" dirty="0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Union (Spatial Overlay)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6146" name="Picture 2" descr="Union illustr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01" y="2068711"/>
            <a:ext cx="4184532" cy="187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651765"/>
              </p:ext>
            </p:extLst>
          </p:nvPr>
        </p:nvGraphicFramePr>
        <p:xfrm>
          <a:off x="397214" y="4773930"/>
          <a:ext cx="257421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073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62957"/>
                  </a:ext>
                </a:extLst>
              </a:tr>
            </a:tbl>
          </a:graphicData>
        </a:graphic>
      </p:graphicFrame>
      <p:sp>
        <p:nvSpPr>
          <p:cNvPr id="21" name="Plus 20"/>
          <p:cNvSpPr/>
          <p:nvPr/>
        </p:nvSpPr>
        <p:spPr>
          <a:xfrm>
            <a:off x="2958733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410223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5164"/>
              </p:ext>
            </p:extLst>
          </p:nvPr>
        </p:nvGraphicFramePr>
        <p:xfrm>
          <a:off x="6780211" y="3989508"/>
          <a:ext cx="434171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0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1015134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535452577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265073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3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04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157747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78226"/>
              </p:ext>
            </p:extLst>
          </p:nvPr>
        </p:nvGraphicFramePr>
        <p:xfrm>
          <a:off x="3488771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84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97214" y="4773930"/>
          <a:ext cx="257421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8073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858073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062957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79538" y="5994400"/>
            <a:ext cx="178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Protected forests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20418" y="5994400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Deforested area</a:t>
            </a:r>
            <a:endParaRPr lang="en-US" dirty="0"/>
          </a:p>
        </p:txBody>
      </p:sp>
      <p:sp>
        <p:nvSpPr>
          <p:cNvPr id="11" name="Plus 10"/>
          <p:cNvSpPr/>
          <p:nvPr/>
        </p:nvSpPr>
        <p:spPr>
          <a:xfrm>
            <a:off x="2958733" y="5137307"/>
            <a:ext cx="445234" cy="446883"/>
          </a:xfrm>
          <a:prstGeom prst="mathPlus">
            <a:avLst>
              <a:gd name="adj1" fmla="val 12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400392" y="5086507"/>
            <a:ext cx="304800" cy="446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81118" y="5994400"/>
            <a:ext cx="185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FEATURE</a:t>
            </a:r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56732"/>
              </p:ext>
            </p:extLst>
          </p:nvPr>
        </p:nvGraphicFramePr>
        <p:xfrm>
          <a:off x="6770380" y="4746592"/>
          <a:ext cx="434171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098">
                  <a:extLst>
                    <a:ext uri="{9D8B030D-6E8A-4147-A177-3AD203B41FA5}">
                      <a16:colId xmlns:a16="http://schemas.microsoft.com/office/drawing/2014/main" val="1107107548"/>
                    </a:ext>
                  </a:extLst>
                </a:gridCol>
                <a:gridCol w="1015134">
                  <a:extLst>
                    <a:ext uri="{9D8B030D-6E8A-4147-A177-3AD203B41FA5}">
                      <a16:colId xmlns:a16="http://schemas.microsoft.com/office/drawing/2014/main" val="4178143973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116689279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3535452577"/>
                    </a:ext>
                  </a:extLst>
                </a:gridCol>
                <a:gridCol w="884493">
                  <a:extLst>
                    <a:ext uri="{9D8B030D-6E8A-4147-A177-3AD203B41FA5}">
                      <a16:colId xmlns:a16="http://schemas.microsoft.com/office/drawing/2014/main" val="2650733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73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275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4826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488771" y="4989908"/>
          <a:ext cx="279564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822">
                  <a:extLst>
                    <a:ext uri="{9D8B030D-6E8A-4147-A177-3AD203B41FA5}">
                      <a16:colId xmlns:a16="http://schemas.microsoft.com/office/drawing/2014/main" val="446442726"/>
                    </a:ext>
                  </a:extLst>
                </a:gridCol>
                <a:gridCol w="886822">
                  <a:extLst>
                    <a:ext uri="{9D8B030D-6E8A-4147-A177-3AD203B41FA5}">
                      <a16:colId xmlns:a16="http://schemas.microsoft.com/office/drawing/2014/main" val="3361233221"/>
                    </a:ext>
                  </a:extLst>
                </a:gridCol>
                <a:gridCol w="1021996">
                  <a:extLst>
                    <a:ext uri="{9D8B030D-6E8A-4147-A177-3AD203B41FA5}">
                      <a16:colId xmlns:a16="http://schemas.microsoft.com/office/drawing/2014/main" val="1334601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Area2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0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3860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41453" y="1674258"/>
            <a:ext cx="71170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What is the deforestation rate in protected forests?</a:t>
            </a:r>
            <a:endParaRPr lang="en-US" sz="2600" dirty="0"/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Answer to Question 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71" y="2227395"/>
            <a:ext cx="5187420" cy="1936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0542" y="3940440"/>
            <a:ext cx="486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Protected forests        Deforested area        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1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8645</TotalTime>
  <Words>2664</Words>
  <Application>Microsoft Office PowerPoint</Application>
  <PresentationFormat>Widescreen</PresentationFormat>
  <Paragraphs>873</Paragraphs>
  <Slides>61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等线</vt:lpstr>
      <vt:lpstr>Arial</vt:lpstr>
      <vt:lpstr>Calibri</vt:lpstr>
      <vt:lpstr>Calibri Light</vt:lpstr>
      <vt:lpstr>Times New Roman</vt:lpstr>
      <vt:lpstr>Office Theme</vt:lpstr>
      <vt:lpstr>Paint Shop Pro Image</vt:lpstr>
      <vt:lpstr>Image</vt:lpstr>
      <vt:lpstr>Equation</vt:lpstr>
      <vt:lpstr>Applied Geographic Information Systems and GIS Programming  Day 4: Spatial Analysis using Raster Data</vt:lpstr>
      <vt:lpstr>Clip (Spatial Overlay) </vt:lpstr>
      <vt:lpstr>PowerPoint Presentation</vt:lpstr>
      <vt:lpstr>Erase (Spatial Overlay) </vt:lpstr>
      <vt:lpstr>Erase (Spatial Overlay) </vt:lpstr>
      <vt:lpstr>PowerPoint Presentation</vt:lpstr>
      <vt:lpstr>PowerPoint Presentation</vt:lpstr>
      <vt:lpstr>PowerPoint Presentation</vt:lpstr>
      <vt:lpstr>PowerPoint Presentation</vt:lpstr>
      <vt:lpstr>To Learn what the operations do</vt:lpstr>
      <vt:lpstr>To Learn what the operations do</vt:lpstr>
      <vt:lpstr>Spatial Data Models</vt:lpstr>
      <vt:lpstr>Raster Data Model</vt:lpstr>
      <vt:lpstr>Cells - Absolute Values</vt:lpstr>
      <vt:lpstr>Cells - Coded Values</vt:lpstr>
      <vt:lpstr>Grids and missing data</vt:lpstr>
      <vt:lpstr>Cell Size &amp; Resolution</vt:lpstr>
      <vt:lpstr>Raster Data Model - Points</vt:lpstr>
      <vt:lpstr>Raster Data Model - Lines</vt:lpstr>
      <vt:lpstr>Raster Data Model - Areas</vt:lpstr>
      <vt:lpstr>Raster and Vector Data  Model Comparison</vt:lpstr>
      <vt:lpstr>Rules for Assigning Cell Values</vt:lpstr>
      <vt:lpstr>Raster Data Model - Storage</vt:lpstr>
      <vt:lpstr>Raster Data Model – Compaction</vt:lpstr>
      <vt:lpstr>Raster Data Storage – No Compaction</vt:lpstr>
      <vt:lpstr>Raster Data Storage –  Run Length Encoding</vt:lpstr>
      <vt:lpstr>Raster Data Compression Models: Quadtrees</vt:lpstr>
      <vt:lpstr>Raster Data Model - Advantages</vt:lpstr>
      <vt:lpstr>Raster Data Model - Disadvantages</vt:lpstr>
      <vt:lpstr>Which Data Model Should You Use?</vt:lpstr>
      <vt:lpstr>PowerPoint Presentation</vt:lpstr>
      <vt:lpstr>Common types of Map algebra</vt:lpstr>
      <vt:lpstr>PowerPoint Presentation</vt:lpstr>
      <vt:lpstr>PowerPoint Presentation</vt:lpstr>
      <vt:lpstr>Many Local Functions</vt:lpstr>
      <vt:lpstr>Logical Operations AND</vt:lpstr>
      <vt:lpstr>Logical Operations OR</vt:lpstr>
      <vt:lpstr>Logical Operations NOT</vt:lpstr>
      <vt:lpstr>PowerPoint Presentation</vt:lpstr>
      <vt:lpstr>An Example of a Logical Operation</vt:lpstr>
      <vt:lpstr>Reclassification</vt:lpstr>
      <vt:lpstr>PowerPoint Presentation</vt:lpstr>
      <vt:lpstr>PowerPoint Presentation</vt:lpstr>
      <vt:lpstr>PowerPoint Presentation</vt:lpstr>
      <vt:lpstr>PowerPoint Presentation</vt:lpstr>
      <vt:lpstr>Intersect in Raster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Zonal Functions</vt:lpstr>
      <vt:lpstr>PowerPoint Presentation</vt:lpstr>
      <vt:lpstr>PowerPoint Presentation</vt:lpstr>
      <vt:lpstr>PowerPoint Presentation</vt:lpstr>
      <vt:lpstr>Varying travel cost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311</cp:revision>
  <dcterms:created xsi:type="dcterms:W3CDTF">2017-06-22T01:23:48Z</dcterms:created>
  <dcterms:modified xsi:type="dcterms:W3CDTF">2017-07-06T09:35:41Z</dcterms:modified>
</cp:coreProperties>
</file>